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  <p:sldMasterId id="2147483684" r:id="rId2"/>
  </p:sldMasterIdLst>
  <p:notesMasterIdLst>
    <p:notesMasterId r:id="rId40"/>
  </p:notesMasterIdLst>
  <p:sldIdLst>
    <p:sldId id="256" r:id="rId3"/>
    <p:sldId id="312" r:id="rId4"/>
    <p:sldId id="257" r:id="rId5"/>
    <p:sldId id="258" r:id="rId6"/>
    <p:sldId id="259" r:id="rId7"/>
    <p:sldId id="260" r:id="rId8"/>
    <p:sldId id="261" r:id="rId9"/>
    <p:sldId id="263" r:id="rId10"/>
    <p:sldId id="273" r:id="rId11"/>
    <p:sldId id="264" r:id="rId12"/>
    <p:sldId id="275" r:id="rId13"/>
    <p:sldId id="276" r:id="rId14"/>
    <p:sldId id="301" r:id="rId15"/>
    <p:sldId id="317" r:id="rId16"/>
    <p:sldId id="316" r:id="rId17"/>
    <p:sldId id="318" r:id="rId18"/>
    <p:sldId id="300" r:id="rId19"/>
    <p:sldId id="282" r:id="rId20"/>
    <p:sldId id="308" r:id="rId21"/>
    <p:sldId id="283" r:id="rId22"/>
    <p:sldId id="288" r:id="rId23"/>
    <p:sldId id="311" r:id="rId24"/>
    <p:sldId id="319" r:id="rId25"/>
    <p:sldId id="320" r:id="rId26"/>
    <p:sldId id="322" r:id="rId27"/>
    <p:sldId id="321" r:id="rId28"/>
    <p:sldId id="306" r:id="rId29"/>
    <p:sldId id="290" r:id="rId30"/>
    <p:sldId id="265" r:id="rId31"/>
    <p:sldId id="291" r:id="rId32"/>
    <p:sldId id="293" r:id="rId33"/>
    <p:sldId id="294" r:id="rId34"/>
    <p:sldId id="295" r:id="rId35"/>
    <p:sldId id="296" r:id="rId36"/>
    <p:sldId id="299" r:id="rId37"/>
    <p:sldId id="313" r:id="rId38"/>
    <p:sldId id="297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D2E1"/>
    <a:srgbClr val="C8C8E1"/>
    <a:srgbClr val="AAAA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4" autoAdjust="0"/>
    <p:restoredTop sz="94660"/>
  </p:normalViewPr>
  <p:slideViewPr>
    <p:cSldViewPr snapToGrid="0">
      <p:cViewPr varScale="1">
        <p:scale>
          <a:sx n="81" d="100"/>
          <a:sy n="81" d="100"/>
        </p:scale>
        <p:origin x="102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85F86D-00CE-477C-89F1-BC9F66812D18}" type="datetimeFigureOut">
              <a:rPr lang="en-GB" smtClean="0"/>
              <a:t>14/05/2019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53E37E-4E5B-4B3D-834E-ADAF8B756F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4492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9B941C-C958-4D16-B65B-3FFA13E93F7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25279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9B941C-C958-4D16-B65B-3FFA13E93F7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2527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5DE652-30AE-48D9-821D-3BE214B512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10A2FB-9B03-47BF-A4B1-E8E6D0966B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D672AA-5B70-4DE2-8B8D-9E8A6053D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44F09-0F1D-4C97-9416-42A50A2209BB}" type="datetime1">
              <a:rPr lang="sv-SE" smtClean="0"/>
              <a:t>2019-05-14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CC1811-5148-47B6-94C0-5B6D7D73C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A0CDE-A4A2-4CEF-929E-857056073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6880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64C792-18EC-45BE-8DAB-6AECBBC72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B60D34-5CF5-4ADA-88E9-4058306D5A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1C2F8-E760-4F99-BE38-544D0A6C2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CADA4-C3F2-4EA6-829F-517392D7893F}" type="datetime1">
              <a:rPr lang="sv-SE" smtClean="0"/>
              <a:t>2019-05-14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24334A-A56A-48C2-B613-43D1ED911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0753D9-7A1D-4BBA-AAD3-1C2AD4038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6379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71B154-878F-42CB-A785-A61922D4F8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58D736-A30F-448D-A437-2982095223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DBF24-A07D-4C07-8EC7-A4C4C28D3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E6317-66AE-44C3-8ABD-AC67EC9E33F9}" type="datetime1">
              <a:rPr lang="sv-SE" smtClean="0"/>
              <a:t>2019-05-14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D99F8B-570D-4521-B13C-64BE09B5F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FC731-972B-4CF4-8074-1D78B90C1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17420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>
            <a:normAutofit/>
          </a:bodyPr>
          <a:lstStyle>
            <a:lvl1pPr algn="ctr"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342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dirty="0"/>
              <a:t>Kliknij, aby edytować styl wzorca podtytułu</a:t>
            </a:r>
            <a:endParaRPr lang="en-US" dirty="0"/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65688304-4233-4606-BD41-CC1DFAB7A5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5800" y="413094"/>
            <a:ext cx="2184478" cy="83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0E7E0C27-6E78-41BD-A002-F7B1AB074A3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327" y="511021"/>
            <a:ext cx="1972873" cy="63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006905"/>
      </p:ext>
    </p:extLst>
  </p:cSld>
  <p:clrMapOvr>
    <a:masterClrMapping/>
  </p:clrMapOvr>
  <p:hf sldNum="0" hdr="0" dt="0"/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5972184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3000" b="1" cap="all"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1800">
                <a:solidFill>
                  <a:schemeClr val="accent6">
                    <a:lumMod val="75000"/>
                  </a:schemeClr>
                </a:solidFill>
              </a:defRPr>
            </a:lvl1pPr>
            <a:lvl2pPr marL="342892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3867281039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03773"/>
      </p:ext>
    </p:extLst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6815402"/>
      </p:ext>
    </p:extLst>
  </p:cSld>
  <p:clrMapOvr>
    <a:masterClrMapping/>
  </p:clrMapOvr>
  <p:hf sldNum="0"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730735"/>
      </p:ext>
    </p:extLst>
  </p:cSld>
  <p:clrMapOvr>
    <a:masterClrMapping/>
  </p:clrMapOvr>
  <p:hf sldNum="0"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7654286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1500" b="1"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892" indent="0">
              <a:buNone/>
              <a:defRPr sz="900"/>
            </a:lvl2pPr>
            <a:lvl3pPr marL="685783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8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pl-PL"/>
              <a:t>Edytuj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3972989892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DE80AD-E283-4094-806C-F0EF7CB63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831600"/>
          </a:xfrm>
        </p:spPr>
        <p:txBody>
          <a:bodyPr>
            <a:normAutofit/>
          </a:bodyPr>
          <a:lstStyle>
            <a:lvl1pPr>
              <a:defRPr sz="4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D6F644-851E-4A9D-B0B1-DF472056D0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40000"/>
            <a:ext cx="7886700" cy="4680000"/>
          </a:xfrm>
        </p:spPr>
        <p:txBody>
          <a:bodyPr/>
          <a:lstStyle>
            <a:lvl1pPr>
              <a:lnSpc>
                <a:spcPct val="80000"/>
              </a:lnSpc>
              <a:defRPr sz="3000">
                <a:solidFill>
                  <a:schemeClr val="tx1"/>
                </a:solidFill>
                <a:latin typeface="Bahnschrift Light SemiCondensed" panose="020B0502040204020203" pitchFamily="34" charset="0"/>
              </a:defRPr>
            </a:lvl1pPr>
            <a:lvl2pPr>
              <a:lnSpc>
                <a:spcPct val="80000"/>
              </a:lnSpc>
              <a:defRPr sz="2500">
                <a:solidFill>
                  <a:schemeClr val="tx1"/>
                </a:solidFill>
                <a:latin typeface="Bahnschrift Light SemiCondensed" panose="020B0502040204020203" pitchFamily="34" charset="0"/>
              </a:defRPr>
            </a:lvl2pPr>
            <a:lvl3pPr>
              <a:defRPr>
                <a:solidFill>
                  <a:schemeClr val="tx1"/>
                </a:solidFill>
                <a:latin typeface="Bahnschrift Light SemiCondensed" panose="020B0502040204020203" pitchFamily="34" charset="0"/>
              </a:defRPr>
            </a:lvl3pPr>
            <a:lvl4pPr>
              <a:defRPr>
                <a:solidFill>
                  <a:schemeClr val="tx1"/>
                </a:solidFill>
                <a:latin typeface="Bahnschrift Light SemiCondensed" panose="020B0502040204020203" pitchFamily="34" charset="0"/>
              </a:defRPr>
            </a:lvl4pPr>
            <a:lvl5pPr>
              <a:defRPr>
                <a:solidFill>
                  <a:schemeClr val="tx1"/>
                </a:solidFill>
                <a:latin typeface="Bahnschrift Light SemiCondensed" panose="020B050204020402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68BA9B-B8A5-476B-A782-2512FB871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F909-0D2B-4F8D-9BB2-672AC175749C}" type="datetime1">
              <a:rPr lang="sv-SE" smtClean="0"/>
              <a:t>2019-05-14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34150A-1040-4DE9-8814-DCD4034C9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37797"/>
            <a:ext cx="3086100" cy="365125"/>
          </a:xfrm>
        </p:spPr>
        <p:txBody>
          <a:bodyPr/>
          <a:lstStyle>
            <a:lvl1pPr algn="r">
              <a:defRPr/>
            </a:lvl1pPr>
          </a:lstStyle>
          <a:p>
            <a:r>
              <a:rPr lang="en-GB"/>
              <a:t>© 2019 Erland Sommarskog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5A6597-4E56-4346-BD88-AFAE54642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9"/>
            <a:ext cx="2057400" cy="365125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1469195"/>
      </p:ext>
    </p:extLst>
  </p:cSld>
  <p:clrMapOvr>
    <a:masterClrMapping/>
  </p:clrMapOvr>
  <p:hf sldNum="0"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892" indent="0">
              <a:buNone/>
              <a:defRPr sz="900"/>
            </a:lvl2pPr>
            <a:lvl3pPr marL="685783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8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pl-PL"/>
              <a:t>Edytuj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149380374"/>
      </p:ext>
    </p:extLst>
  </p:cSld>
  <p:clrMapOvr>
    <a:masterClrMapping/>
  </p:clrMapOvr>
  <p:hf sldNum="0" hd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188810"/>
      </p:ext>
    </p:extLst>
  </p:cSld>
  <p:clrMapOvr>
    <a:masterClrMapping/>
  </p:clrMapOvr>
  <p:hf sldNum="0" hd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6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739789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F9AEA8-6CE0-4391-9CF2-67B4C467D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7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319CF9-BB99-46B7-9011-505C4BD6C0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72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49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2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4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37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4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2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99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9ED018-0B44-4AB4-B4B2-DB60DC8B7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65CE7-1018-4C3C-9A95-2815EBC0C3AC}" type="datetime1">
              <a:rPr lang="sv-SE" smtClean="0"/>
              <a:t>2019-05-14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4AF66D-3FBF-4352-8E44-964D337B5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FAC33D-DCA7-4E94-B40D-DB3A93F75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9269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A2C08-F8E4-43DC-A00F-1AC9D4183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0510B-AC7A-4964-845C-C3E6C4F8E1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latin typeface="Bahnschrift SemiLight" panose="020B0502040204020203" pitchFamily="34" charset="0"/>
              </a:defRPr>
            </a:lvl1pPr>
            <a:lvl2pPr>
              <a:defRPr>
                <a:latin typeface="Bahnschrift SemiLight" panose="020B0502040204020203" pitchFamily="34" charset="0"/>
              </a:defRPr>
            </a:lvl2pPr>
            <a:lvl3pPr>
              <a:defRPr>
                <a:latin typeface="Bahnschrift SemiLight" panose="020B0502040204020203" pitchFamily="34" charset="0"/>
              </a:defRPr>
            </a:lvl3pPr>
            <a:lvl4pPr>
              <a:defRPr>
                <a:latin typeface="Bahnschrift SemiLight" panose="020B0502040204020203" pitchFamily="34" charset="0"/>
              </a:defRPr>
            </a:lvl4pPr>
            <a:lvl5pPr>
              <a:defRPr>
                <a:latin typeface="Bahnschrift SemiLight" panose="020B050204020402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3D677E-351A-4F0D-AA8A-C0838242D3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latin typeface="Bahnschrift Light SemiCondensed" panose="020B0502040204020203" pitchFamily="34" charset="0"/>
              </a:defRPr>
            </a:lvl1pPr>
            <a:lvl2pPr>
              <a:defRPr>
                <a:latin typeface="Bahnschrift Light SemiCondensed" panose="020B0502040204020203" pitchFamily="34" charset="0"/>
              </a:defRPr>
            </a:lvl2pPr>
            <a:lvl3pPr>
              <a:defRPr>
                <a:latin typeface="Bahnschrift Light SemiCondensed" panose="020B0502040204020203" pitchFamily="34" charset="0"/>
              </a:defRPr>
            </a:lvl3pPr>
            <a:lvl4pPr>
              <a:defRPr>
                <a:latin typeface="Bahnschrift Light SemiCondensed" panose="020B0502040204020203" pitchFamily="34" charset="0"/>
              </a:defRPr>
            </a:lvl4pPr>
            <a:lvl5pPr>
              <a:defRPr>
                <a:latin typeface="Bahnschrift Light SemiCondensed" panose="020B050204020402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D3EDA1-933F-43B0-A4FB-0B9AECD0C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E1C5D-90D3-4348-B105-940613210119}" type="datetime1">
              <a:rPr lang="sv-SE" smtClean="0"/>
              <a:t>2019-05-14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DE0439-10BC-4210-BAC4-3C1C88837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29BF1D-A7ED-4B1B-B435-9A25427CB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3915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29D73-A4F2-4F94-B983-DE5AA27D8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0E564-203F-4A31-915F-ECF41B46B9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75" indent="0">
              <a:buNone/>
              <a:defRPr sz="1500" b="1"/>
            </a:lvl2pPr>
            <a:lvl3pPr marL="685749" indent="0">
              <a:buNone/>
              <a:defRPr sz="1350" b="1"/>
            </a:lvl3pPr>
            <a:lvl4pPr marL="1028624" indent="0">
              <a:buNone/>
              <a:defRPr sz="1200" b="1"/>
            </a:lvl4pPr>
            <a:lvl5pPr marL="1371498" indent="0">
              <a:buNone/>
              <a:defRPr sz="1200" b="1"/>
            </a:lvl5pPr>
            <a:lvl6pPr marL="1714373" indent="0">
              <a:buNone/>
              <a:defRPr sz="1200" b="1"/>
            </a:lvl6pPr>
            <a:lvl7pPr marL="2057246" indent="0">
              <a:buNone/>
              <a:defRPr sz="1200" b="1"/>
            </a:lvl7pPr>
            <a:lvl8pPr marL="2400120" indent="0">
              <a:buNone/>
              <a:defRPr sz="1200" b="1"/>
            </a:lvl8pPr>
            <a:lvl9pPr marL="2742995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A36ABB-FB1C-46F9-BBFD-2013598CBB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C1332F-DFE9-48BA-AF2A-A441DFBAAA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75" indent="0">
              <a:buNone/>
              <a:defRPr sz="1500" b="1"/>
            </a:lvl2pPr>
            <a:lvl3pPr marL="685749" indent="0">
              <a:buNone/>
              <a:defRPr sz="1350" b="1"/>
            </a:lvl3pPr>
            <a:lvl4pPr marL="1028624" indent="0">
              <a:buNone/>
              <a:defRPr sz="1200" b="1"/>
            </a:lvl4pPr>
            <a:lvl5pPr marL="1371498" indent="0">
              <a:buNone/>
              <a:defRPr sz="1200" b="1"/>
            </a:lvl5pPr>
            <a:lvl6pPr marL="1714373" indent="0">
              <a:buNone/>
              <a:defRPr sz="1200" b="1"/>
            </a:lvl6pPr>
            <a:lvl7pPr marL="2057246" indent="0">
              <a:buNone/>
              <a:defRPr sz="1200" b="1"/>
            </a:lvl7pPr>
            <a:lvl8pPr marL="2400120" indent="0">
              <a:buNone/>
              <a:defRPr sz="1200" b="1"/>
            </a:lvl8pPr>
            <a:lvl9pPr marL="2742995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C7C4D9-7359-4EDE-8745-A84F56C689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B2F4933-651D-487D-926D-ABECBA8C0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F4EA9-2791-4514-AB8C-D0C45B755F54}" type="datetime1">
              <a:rPr lang="sv-SE" smtClean="0"/>
              <a:t>2019-05-14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E31C06-FD49-4C7D-A6F3-EBA5086AF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3D6E5BD-9DCD-481B-BABC-275C4EA01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8416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7A028-5EF5-411B-A53E-F5F761437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35880-DB9E-4440-94E7-8D54D29A9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24F14-21D1-42D0-8209-B45769C806C4}" type="datetime1">
              <a:rPr lang="sv-SE" smtClean="0"/>
              <a:t>2019-05-14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E952A1-EC4E-495D-8DAD-AABB8D372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1F4895-8F0E-4229-98CF-13C42BDC1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6359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1114AD3-10F3-4F7C-9A68-95832639D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FD2E-0744-4C5A-9FCC-E44B97793300}" type="datetime1">
              <a:rPr lang="sv-SE" smtClean="0"/>
              <a:t>2019-05-14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156687-918F-4D38-8FAC-8DFAD0481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801990-0A97-4277-ACFE-72AB2B8B4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6834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1D6FC-22E6-45D5-A0DB-1BA539CC6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0E81B7-C335-4A99-A8A0-7B3C4759D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34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EB5B3F-475A-4F51-8978-65566F2345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75" indent="0">
              <a:buNone/>
              <a:defRPr sz="1050"/>
            </a:lvl2pPr>
            <a:lvl3pPr marL="685749" indent="0">
              <a:buNone/>
              <a:defRPr sz="900"/>
            </a:lvl3pPr>
            <a:lvl4pPr marL="1028624" indent="0">
              <a:buNone/>
              <a:defRPr sz="750"/>
            </a:lvl4pPr>
            <a:lvl5pPr marL="1371498" indent="0">
              <a:buNone/>
              <a:defRPr sz="750"/>
            </a:lvl5pPr>
            <a:lvl6pPr marL="1714373" indent="0">
              <a:buNone/>
              <a:defRPr sz="750"/>
            </a:lvl6pPr>
            <a:lvl7pPr marL="2057246" indent="0">
              <a:buNone/>
              <a:defRPr sz="750"/>
            </a:lvl7pPr>
            <a:lvl8pPr marL="2400120" indent="0">
              <a:buNone/>
              <a:defRPr sz="750"/>
            </a:lvl8pPr>
            <a:lvl9pPr marL="2742995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626455-A058-42C4-BD45-D683CC622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87127-4BBD-4F04-9A52-E65FF9BEC117}" type="datetime1">
              <a:rPr lang="sv-SE" smtClean="0"/>
              <a:t>2019-05-14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6860D2-AA07-42E9-9630-E9FDAFEAB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1A7F3C-127B-4618-9B55-23894E38D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6755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35F154-6A43-438E-8DAF-2ECDAFCCD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07A573-AADA-4561-B661-C37CFDCD90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34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875" indent="0">
              <a:buNone/>
              <a:defRPr sz="2100"/>
            </a:lvl2pPr>
            <a:lvl3pPr marL="685749" indent="0">
              <a:buNone/>
              <a:defRPr sz="1800"/>
            </a:lvl3pPr>
            <a:lvl4pPr marL="1028624" indent="0">
              <a:buNone/>
              <a:defRPr sz="1500"/>
            </a:lvl4pPr>
            <a:lvl5pPr marL="1371498" indent="0">
              <a:buNone/>
              <a:defRPr sz="1500"/>
            </a:lvl5pPr>
            <a:lvl6pPr marL="1714373" indent="0">
              <a:buNone/>
              <a:defRPr sz="1500"/>
            </a:lvl6pPr>
            <a:lvl7pPr marL="2057246" indent="0">
              <a:buNone/>
              <a:defRPr sz="1500"/>
            </a:lvl7pPr>
            <a:lvl8pPr marL="2400120" indent="0">
              <a:buNone/>
              <a:defRPr sz="1500"/>
            </a:lvl8pPr>
            <a:lvl9pPr marL="2742995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64CDCD-F799-4253-9DEB-22382B4864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75" indent="0">
              <a:buNone/>
              <a:defRPr sz="1050"/>
            </a:lvl2pPr>
            <a:lvl3pPr marL="685749" indent="0">
              <a:buNone/>
              <a:defRPr sz="900"/>
            </a:lvl3pPr>
            <a:lvl4pPr marL="1028624" indent="0">
              <a:buNone/>
              <a:defRPr sz="750"/>
            </a:lvl4pPr>
            <a:lvl5pPr marL="1371498" indent="0">
              <a:buNone/>
              <a:defRPr sz="750"/>
            </a:lvl5pPr>
            <a:lvl6pPr marL="1714373" indent="0">
              <a:buNone/>
              <a:defRPr sz="750"/>
            </a:lvl6pPr>
            <a:lvl7pPr marL="2057246" indent="0">
              <a:buNone/>
              <a:defRPr sz="750"/>
            </a:lvl7pPr>
            <a:lvl8pPr marL="2400120" indent="0">
              <a:buNone/>
              <a:defRPr sz="750"/>
            </a:lvl8pPr>
            <a:lvl9pPr marL="2742995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8F3BFE-DB2A-423C-9D8F-B5564AEF9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A0BE9-7338-4300-9D96-56144B238570}" type="datetime1">
              <a:rPr lang="sv-SE" smtClean="0"/>
              <a:t>2019-05-14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D5A48E-136B-4B67-BC7E-8498E2027F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9328D1-7DA1-49A2-855F-2EEC40763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7019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EE07F4-400D-49BE-92C0-FBA4E1A9F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D3F91F-D646-4CDC-9E2D-6D2CE90129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C42DBE-035E-4644-BAAC-25005D6DBF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F691F-DCDD-4604-91D3-B17A537EFF8C}" type="datetime1">
              <a:rPr lang="sv-SE" smtClean="0"/>
              <a:t>2019-05-14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A2DB52-267B-456E-8BB4-74F34CCB84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r>
              <a:rPr lang="en-GB"/>
              <a:t>© 2019 Erland Sommarskog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38924-1D22-4A5A-946F-5FA916D4B0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7811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ctr" defTabSz="68574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Bahnschrift SemiBold" panose="020B0502040204020203" pitchFamily="34" charset="0"/>
          <a:ea typeface="+mj-ea"/>
          <a:cs typeface="+mj-cs"/>
        </a:defRPr>
      </a:lvl1pPr>
    </p:titleStyle>
    <p:bodyStyle>
      <a:lvl1pPr marL="171438" indent="-171438" algn="l" defTabSz="68574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Bahnschrift Light SemiCondensed" panose="020B0502040204020203" pitchFamily="34" charset="0"/>
          <a:ea typeface="+mn-ea"/>
          <a:cs typeface="+mn-cs"/>
        </a:defRPr>
      </a:lvl1pPr>
      <a:lvl2pPr marL="514313" indent="-171438" algn="l" defTabSz="6857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600" kern="1200">
          <a:solidFill>
            <a:schemeClr val="bg1"/>
          </a:solidFill>
          <a:latin typeface="Bahnschrift Light SemiCondensed" panose="020B0502040204020203" pitchFamily="34" charset="0"/>
          <a:ea typeface="+mn-ea"/>
          <a:cs typeface="+mn-cs"/>
        </a:defRPr>
      </a:lvl2pPr>
      <a:lvl3pPr marL="857186" indent="-171438" algn="l" defTabSz="6857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bg1"/>
          </a:solidFill>
          <a:latin typeface="Bahnschrift SemiBold" panose="020B0502040204020203" pitchFamily="34" charset="0"/>
          <a:ea typeface="+mn-ea"/>
          <a:cs typeface="+mn-cs"/>
        </a:defRPr>
      </a:lvl3pPr>
      <a:lvl4pPr marL="1200060" indent="-171438" algn="l" defTabSz="6857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bg1"/>
          </a:solidFill>
          <a:latin typeface="Bahnschrift SemiBold" panose="020B0502040204020203" pitchFamily="34" charset="0"/>
          <a:ea typeface="+mn-ea"/>
          <a:cs typeface="+mn-cs"/>
        </a:defRPr>
      </a:lvl4pPr>
      <a:lvl5pPr marL="1542935" indent="-171438" algn="l" defTabSz="6857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bg1"/>
          </a:solidFill>
          <a:latin typeface="Bahnschrift SemiBold" panose="020B0502040204020203" pitchFamily="34" charset="0"/>
          <a:ea typeface="+mn-ea"/>
          <a:cs typeface="+mn-cs"/>
        </a:defRPr>
      </a:lvl5pPr>
      <a:lvl6pPr marL="1885809" indent="-171438" algn="l" defTabSz="6857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684" indent="-171438" algn="l" defTabSz="6857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558" indent="-171438" algn="l" defTabSz="6857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433" indent="-171438" algn="l" defTabSz="6857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75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49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24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498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373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46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20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995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4211960" y="6458500"/>
            <a:ext cx="1080120" cy="28744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US" dirty="0"/>
          </a:p>
        </p:txBody>
      </p:sp>
      <p:grpSp>
        <p:nvGrpSpPr>
          <p:cNvPr id="23" name="Grupa 22">
            <a:extLst>
              <a:ext uri="{FF2B5EF4-FFF2-40B4-BE49-F238E27FC236}">
                <a16:creationId xmlns:a16="http://schemas.microsoft.com/office/drawing/2014/main" id="{B12AD403-5989-4AB5-B610-AC8A2C9F7B3D}"/>
              </a:ext>
            </a:extLst>
          </p:cNvPr>
          <p:cNvGrpSpPr/>
          <p:nvPr userDrawn="1"/>
        </p:nvGrpSpPr>
        <p:grpSpPr>
          <a:xfrm>
            <a:off x="294910" y="6405749"/>
            <a:ext cx="8491838" cy="473873"/>
            <a:chOff x="294910" y="6405749"/>
            <a:chExt cx="8491838" cy="473873"/>
          </a:xfrm>
        </p:grpSpPr>
        <p:pic>
          <p:nvPicPr>
            <p:cNvPr id="24" name="Obraz 23">
              <a:extLst>
                <a:ext uri="{FF2B5EF4-FFF2-40B4-BE49-F238E27FC236}">
                  <a16:creationId xmlns:a16="http://schemas.microsoft.com/office/drawing/2014/main" id="{5B5B2B36-AE7B-4829-A8D9-A77C02CDC68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910" y="6405749"/>
              <a:ext cx="1238980" cy="473873"/>
            </a:xfrm>
            <a:prstGeom prst="rect">
              <a:avLst/>
            </a:prstGeom>
          </p:spPr>
        </p:pic>
        <p:pic>
          <p:nvPicPr>
            <p:cNvPr id="25" name="Obraz 24">
              <a:extLst>
                <a:ext uri="{FF2B5EF4-FFF2-40B4-BE49-F238E27FC236}">
                  <a16:creationId xmlns:a16="http://schemas.microsoft.com/office/drawing/2014/main" id="{CCDFEB4F-A4AF-4D4E-9F4B-F4E4E8A40F3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2767" y="6436650"/>
              <a:ext cx="953981" cy="309299"/>
            </a:xfrm>
            <a:prstGeom prst="rect">
              <a:avLst/>
            </a:prstGeom>
          </p:spPr>
        </p:pic>
        <p:sp>
          <p:nvSpPr>
            <p:cNvPr id="26" name="Footer Placeholder 4">
              <a:extLst>
                <a:ext uri="{FF2B5EF4-FFF2-40B4-BE49-F238E27FC236}">
                  <a16:creationId xmlns:a16="http://schemas.microsoft.com/office/drawing/2014/main" id="{F2BCE362-9B94-4E90-9291-03900C5A899D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990928" y="6436649"/>
              <a:ext cx="5384800" cy="381000"/>
            </a:xfrm>
            <a:prstGeom prst="rect">
              <a:avLst/>
            </a:prstGeom>
          </p:spPr>
          <p:txBody>
            <a:bodyPr vert="horz" lIns="91440" tIns="45720" rIns="91440" bIns="45720" rtlCol="0" anchor="ctr"/>
            <a:lstStyle>
              <a:lvl1pPr>
                <a:defRPr sz="1400" b="1">
                  <a:solidFill>
                    <a:schemeClr val="bg1"/>
                  </a:solidFill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SQLDay 2019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9643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dt="0"/>
  <p:txStyles>
    <p:titleStyle>
      <a:lvl1pPr algn="l" defTabSz="685783" rtl="0" eaLnBrk="1" latinLnBrk="0" hangingPunct="1">
        <a:spcBef>
          <a:spcPct val="0"/>
        </a:spcBef>
        <a:buNone/>
        <a:defRPr sz="33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68" indent="-257168" algn="l" defTabSz="685783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99" indent="-214308" algn="l" defTabSz="685783" rtl="0" eaLnBrk="1" latinLnBrk="0" hangingPunct="1">
        <a:spcBef>
          <a:spcPct val="20000"/>
        </a:spcBef>
        <a:buFont typeface="Arial" pitchFamily="34" charset="0"/>
        <a:buChar char="–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alttertable.sql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03_multicolbatching.sql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04_restart_strategies.sql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sommarskog.se/present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05b_loop_trapping..sql" TargetMode="External"/><Relationship Id="rId2" Type="http://schemas.openxmlformats.org/officeDocument/2006/relationships/hyperlink" Target="05_trapping-errors.sql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06-presentsloop.sql" TargetMode="External"/><Relationship Id="rId2" Type="http://schemas.openxmlformats.org/officeDocument/2006/relationships/hyperlink" Target="07_looping-abreast.sql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08-looping-abreast2.sql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mmarskog.se/present" TargetMode="External"/><Relationship Id="rId2" Type="http://schemas.openxmlformats.org/officeDocument/2006/relationships/hyperlink" Target="mailto:esquel@sommarskog.s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ommarskog.se/present/BigDB.bak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01_locktest.sq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1A1F4F-CFD8-485D-B2CB-E8CC75A7BE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6000" dirty="0"/>
              <a:t>Working in Batches</a:t>
            </a:r>
            <a:br>
              <a:rPr lang="en-GB" sz="5400" dirty="0"/>
            </a:br>
            <a:endParaRPr lang="en-GB" sz="5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101EB2-46CC-4485-A841-741CFB3EAA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010297"/>
            <a:ext cx="6858000" cy="1655762"/>
          </a:xfrm>
        </p:spPr>
        <p:txBody>
          <a:bodyPr>
            <a:normAutofit/>
          </a:bodyPr>
          <a:lstStyle/>
          <a:p>
            <a:r>
              <a:rPr lang="en-GB" sz="2400" dirty="0" err="1">
                <a:solidFill>
                  <a:schemeClr val="bg1"/>
                </a:solidFill>
                <a:latin typeface="Bahnschrift SemiBold" panose="020B0502040204020203" pitchFamily="34" charset="0"/>
              </a:rPr>
              <a:t>Erland</a:t>
            </a:r>
            <a:r>
              <a:rPr lang="en-GB" sz="2400" dirty="0">
                <a:solidFill>
                  <a:schemeClr val="bg1"/>
                </a:solidFill>
                <a:latin typeface="Bahnschrift SemiBold" panose="020B0502040204020203" pitchFamily="34" charset="0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Bahnschrift SemiBold" panose="020B0502040204020203" pitchFamily="34" charset="0"/>
              </a:rPr>
              <a:t>Sommarskog</a:t>
            </a:r>
            <a:endParaRPr lang="en-GB" sz="2400" dirty="0">
              <a:solidFill>
                <a:schemeClr val="bg1"/>
              </a:solidFill>
              <a:latin typeface="Bahnschrift SemiBold" panose="020B0502040204020203" pitchFamily="34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Bahnschrift SemiBold" panose="020B0502040204020203" pitchFamily="34" charset="0"/>
              </a:rPr>
              <a:t>SQL Server MVP</a:t>
            </a:r>
          </a:p>
        </p:txBody>
      </p:sp>
    </p:spTree>
    <p:extLst>
      <p:ext uri="{BB962C8B-B14F-4D97-AF65-F5344CB8AC3E}">
        <p14:creationId xmlns:p14="http://schemas.microsoft.com/office/powerpoint/2010/main" val="14803791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B16C0-CBA3-4C6E-9089-06D0F75A7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Batching Challenges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CCCB7-4819-422E-96AC-9682DE4799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You need to write more code.</a:t>
            </a:r>
          </a:p>
          <a:p>
            <a:pPr marL="342875" lvl="1" indent="0">
              <a:buNone/>
            </a:pPr>
            <a:r>
              <a:rPr lang="en-GB" dirty="0"/>
              <a:t>=&gt; More code that can have bugs.</a:t>
            </a:r>
          </a:p>
          <a:p>
            <a:pPr marL="342875" lvl="1" indent="0">
              <a:buNone/>
            </a:pPr>
            <a:r>
              <a:rPr lang="en-GB" dirty="0"/>
              <a:t>=&gt; More code to test.</a:t>
            </a:r>
          </a:p>
          <a:p>
            <a:pPr marL="342875" lvl="1" indent="0">
              <a:buNone/>
            </a:pPr>
            <a:endParaRPr lang="en-GB" dirty="0"/>
          </a:p>
          <a:p>
            <a:r>
              <a:rPr lang="en-GB" dirty="0"/>
              <a:t>What if the work is interrupted half-way through? How to deal with this?</a:t>
            </a:r>
          </a:p>
          <a:p>
            <a:endParaRPr lang="en-GB" sz="1350" dirty="0"/>
          </a:p>
          <a:p>
            <a:r>
              <a:rPr lang="en-GB" dirty="0"/>
              <a:t>Performance. Done wrong, batching can severely impair your performance.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867DF8-8357-40BF-936A-40D3A4620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1815128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D2663-CA18-44CE-BCDA-E6DF24501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A Good Batching Operation?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C790C9-016A-44C1-AAD5-4FBA78FD6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325146-1D9F-4B57-B310-1A5E2752EBD6}"/>
              </a:ext>
            </a:extLst>
          </p:cNvPr>
          <p:cNvSpPr txBox="1"/>
          <p:nvPr/>
        </p:nvSpPr>
        <p:spPr>
          <a:xfrm>
            <a:off x="628650" y="1328132"/>
            <a:ext cx="7800158" cy="3693319"/>
          </a:xfrm>
          <a:prstGeom prst="rect">
            <a:avLst/>
          </a:prstGeom>
          <a:noFill/>
          <a:ln w="25400"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PROC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PurgeOldData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purgedate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date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batchsize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rowc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batchsize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rowc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batchsize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DELETE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TOP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batchsize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b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</a:b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TrnDate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&lt;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purgedate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   SELECT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rowc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FF00FF"/>
                </a:solidFill>
                <a:latin typeface="Consolas" panose="020B0609020204030204" pitchFamily="49" charset="0"/>
              </a:rPr>
              <a:t>@@</a:t>
            </a:r>
            <a:r>
              <a:rPr lang="en-GB" sz="2600" dirty="0" err="1">
                <a:solidFill>
                  <a:srgbClr val="FF00FF"/>
                </a:solidFill>
                <a:latin typeface="Consolas" panose="020B0609020204030204" pitchFamily="49" charset="0"/>
              </a:rPr>
              <a:t>rowcount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END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B84302-1AC0-4261-A848-6940865B777A}"/>
              </a:ext>
            </a:extLst>
          </p:cNvPr>
          <p:cNvSpPr txBox="1"/>
          <p:nvPr/>
        </p:nvSpPr>
        <p:spPr>
          <a:xfrm>
            <a:off x="628650" y="5468326"/>
            <a:ext cx="10217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latin typeface="Bahnschrift Light SemiCondensed" panose="020B0502040204020203" pitchFamily="34" charset="0"/>
              </a:rPr>
              <a:t>Yes?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F348C21-ACA2-43D5-A562-B0EF2C446C3A}"/>
              </a:ext>
            </a:extLst>
          </p:cNvPr>
          <p:cNvSpPr txBox="1"/>
          <p:nvPr/>
        </p:nvSpPr>
        <p:spPr>
          <a:xfrm>
            <a:off x="1939837" y="5468330"/>
            <a:ext cx="118545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latin typeface="Bahnschrift Light SemiCondensed" panose="020B0502040204020203" pitchFamily="34" charset="0"/>
              </a:rPr>
              <a:t>No?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91A6D6-5893-4170-879E-43AD4977A81E}"/>
              </a:ext>
            </a:extLst>
          </p:cNvPr>
          <p:cNvSpPr txBox="1"/>
          <p:nvPr/>
        </p:nvSpPr>
        <p:spPr>
          <a:xfrm>
            <a:off x="3791499" y="5468328"/>
            <a:ext cx="23193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latin typeface="Bahnschrift Light SemiCondensed" panose="020B0502040204020203" pitchFamily="34" charset="0"/>
              </a:rPr>
              <a:t>It depends!</a:t>
            </a:r>
          </a:p>
        </p:txBody>
      </p:sp>
    </p:spTree>
    <p:extLst>
      <p:ext uri="{BB962C8B-B14F-4D97-AF65-F5344CB8AC3E}">
        <p14:creationId xmlns:p14="http://schemas.microsoft.com/office/powerpoint/2010/main" val="2627079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1B597-C89E-461C-880A-8B21D1CCD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Indexing  Is Critical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85CC94-056F-41AA-AEC1-99E35E3F5C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In the example, </a:t>
            </a:r>
            <a:r>
              <a:rPr lang="en-GB" dirty="0" err="1"/>
              <a:t>TrnDate</a:t>
            </a:r>
            <a:r>
              <a:rPr lang="en-GB" dirty="0"/>
              <a:t> is not indexed.</a:t>
            </a:r>
          </a:p>
          <a:p>
            <a:r>
              <a:rPr lang="en-GB" dirty="0"/>
              <a:t>Without batching, it is not a big deal – the table is scanned exactly once.</a:t>
            </a:r>
          </a:p>
          <a:p>
            <a:r>
              <a:rPr lang="en-GB" dirty="0"/>
              <a:t>With batching, the table is scanned many times. </a:t>
            </a:r>
          </a:p>
          <a:p>
            <a:r>
              <a:rPr lang="en-GB" dirty="0"/>
              <a:t>Batching must always be over indexed column(s).</a:t>
            </a:r>
          </a:p>
          <a:p>
            <a:r>
              <a:rPr lang="en-GB" dirty="0"/>
              <a:t>For big batch sizes, it more or less has to be the clustered index.</a:t>
            </a:r>
          </a:p>
          <a:p>
            <a:r>
              <a:rPr lang="en-GB" dirty="0"/>
              <a:t>For smaller batch sizes, a non-clustered index </a:t>
            </a:r>
            <a:r>
              <a:rPr lang="en-GB" i="1" dirty="0"/>
              <a:t>may</a:t>
            </a:r>
            <a:r>
              <a:rPr lang="en-GB" dirty="0"/>
              <a:t> work.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4A75DF-8BB7-4174-B54A-C264D5924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5615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B1CFB-C2A2-4C29-9DD0-F5EDD24D1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BigTrans</a:t>
            </a:r>
            <a:r>
              <a:rPr lang="en-GB" dirty="0"/>
              <a:t> and </a:t>
            </a:r>
            <a:r>
              <a:rPr lang="en-GB" dirty="0" err="1"/>
              <a:t>NewTrans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FE3914-F4BC-4B10-9F78-ACE40F4FB7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GB" dirty="0" err="1"/>
              <a:t>BigTrans</a:t>
            </a:r>
            <a:r>
              <a:rPr lang="en-GB" dirty="0"/>
              <a:t>: 31 million rows, 2.2 GB.</a:t>
            </a:r>
          </a:p>
          <a:p>
            <a:pPr>
              <a:lnSpc>
                <a:spcPct val="90000"/>
              </a:lnSpc>
            </a:pPr>
            <a:r>
              <a:rPr lang="en-GB" dirty="0"/>
              <a:t>Five columns: </a:t>
            </a:r>
            <a:r>
              <a:rPr lang="en-GB" dirty="0" err="1"/>
              <a:t>TrnID</a:t>
            </a:r>
            <a:r>
              <a:rPr lang="en-GB" dirty="0"/>
              <a:t> (PK, </a:t>
            </a:r>
            <a:r>
              <a:rPr lang="en-GB" dirty="0" err="1"/>
              <a:t>clust</a:t>
            </a:r>
            <a:r>
              <a:rPr lang="en-GB" dirty="0"/>
              <a:t>.), </a:t>
            </a:r>
            <a:r>
              <a:rPr lang="en-GB" dirty="0" err="1"/>
              <a:t>ProdID</a:t>
            </a:r>
            <a:r>
              <a:rPr lang="en-GB" dirty="0"/>
              <a:t> (FK), </a:t>
            </a:r>
            <a:r>
              <a:rPr lang="en-GB" dirty="0" err="1"/>
              <a:t>TrnDate</a:t>
            </a:r>
            <a:r>
              <a:rPr lang="en-GB" dirty="0"/>
              <a:t>, Amount and Qty.</a:t>
            </a:r>
          </a:p>
          <a:p>
            <a:pPr>
              <a:lnSpc>
                <a:spcPct val="90000"/>
              </a:lnSpc>
            </a:pPr>
            <a:r>
              <a:rPr lang="en-GB" dirty="0"/>
              <a:t>NC index: (</a:t>
            </a:r>
            <a:r>
              <a:rPr lang="en-GB" dirty="0" err="1"/>
              <a:t>ProdId</a:t>
            </a:r>
            <a:r>
              <a:rPr lang="en-GB" dirty="0"/>
              <a:t>, </a:t>
            </a:r>
            <a:r>
              <a:rPr lang="en-GB" dirty="0" err="1"/>
              <a:t>TrnDate</a:t>
            </a:r>
            <a:r>
              <a:rPr lang="en-GB" dirty="0"/>
              <a:t>) INCLUDE (Amount, Qty).</a:t>
            </a:r>
          </a:p>
          <a:p>
            <a:pPr>
              <a:lnSpc>
                <a:spcPct val="90000"/>
              </a:lnSpc>
            </a:pPr>
            <a:r>
              <a:rPr lang="en-GB" dirty="0"/>
              <a:t>Task: change the data type of four columns.</a:t>
            </a:r>
          </a:p>
          <a:p>
            <a:pPr>
              <a:lnSpc>
                <a:spcPct val="90000"/>
              </a:lnSpc>
            </a:pPr>
            <a:r>
              <a:rPr lang="en-GB" dirty="0"/>
              <a:t>ALTER TABLE took 984 s and log grew by 20 GB.</a:t>
            </a:r>
          </a:p>
          <a:p>
            <a:pPr>
              <a:lnSpc>
                <a:spcPct val="90000"/>
              </a:lnSpc>
            </a:pPr>
            <a:r>
              <a:rPr lang="en-GB" dirty="0" err="1"/>
              <a:t>NewTrans</a:t>
            </a:r>
            <a:r>
              <a:rPr lang="en-GB" dirty="0"/>
              <a:t> is empty and has the desired schema. The PK is in place. The  FK and NC index are not.</a:t>
            </a:r>
          </a:p>
          <a:p>
            <a:pPr>
              <a:lnSpc>
                <a:spcPct val="90000"/>
              </a:lnSpc>
            </a:pPr>
            <a:r>
              <a:rPr lang="en-GB" dirty="0"/>
              <a:t>Copying all rows in one go + creating FK and NC index: 68 sec, 7 GB in T-log growth.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B4E5E1-98E3-4B80-A300-8BD51150C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54511F-D599-4C76-BD43-6A6A0FFBD366}"/>
              </a:ext>
            </a:extLst>
          </p:cNvPr>
          <p:cNvSpPr txBox="1"/>
          <p:nvPr/>
        </p:nvSpPr>
        <p:spPr>
          <a:xfrm>
            <a:off x="7821028" y="3775442"/>
            <a:ext cx="942023" cy="25391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050" dirty="0" err="1"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altertable.sql</a:t>
            </a:r>
            <a:endParaRPr lang="en-GB" sz="1050" dirty="0"/>
          </a:p>
        </p:txBody>
      </p:sp>
    </p:spTree>
    <p:extLst>
      <p:ext uri="{BB962C8B-B14F-4D97-AF65-F5344CB8AC3E}">
        <p14:creationId xmlns:p14="http://schemas.microsoft.com/office/powerpoint/2010/main" val="1484775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8370B33-BF61-4DC1-92F1-79C3BC3D4979}"/>
              </a:ext>
            </a:extLst>
          </p:cNvPr>
          <p:cNvSpPr txBox="1"/>
          <p:nvPr/>
        </p:nvSpPr>
        <p:spPr>
          <a:xfrm>
            <a:off x="628650" y="1440000"/>
            <a:ext cx="7887600" cy="1107996"/>
          </a:xfrm>
          <a:prstGeom prst="rect">
            <a:avLst/>
          </a:prstGeom>
          <a:noFill/>
          <a:ln w="25400"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PROC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insert_top_plain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batchsize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2B6439E-23FF-4952-BDB4-C0F9B78FB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983671"/>
          </a:xfrm>
        </p:spPr>
        <p:txBody>
          <a:bodyPr/>
          <a:lstStyle/>
          <a:p>
            <a:r>
              <a:rPr lang="en-GB" dirty="0"/>
              <a:t>A Generic Batching Model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DB2122-6D79-4BEB-858C-D164C170A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781653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6C4A126-D3F9-457C-ACBE-166CED976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2000DBF-C9CE-4D6B-ABE0-CC270CEAC73D}"/>
              </a:ext>
            </a:extLst>
          </p:cNvPr>
          <p:cNvSpPr/>
          <p:nvPr/>
        </p:nvSpPr>
        <p:spPr>
          <a:xfrm>
            <a:off x="1" y="58847"/>
            <a:ext cx="91440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>
                <a:solidFill>
                  <a:srgbClr val="0000FF"/>
                </a:solidFill>
                <a:latin typeface="Consolas" panose="020B0609020204030204" pitchFamily="49" charset="0"/>
              </a:rPr>
              <a:t>PROCEDURE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insert_top_plain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batchsize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endParaRPr lang="en-GB" sz="25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50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5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endParaRPr lang="en-GB" sz="25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5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5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5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5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5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>
                <a:solidFill>
                  <a:srgbClr val="808080"/>
                </a:solidFill>
                <a:latin typeface="Consolas" panose="020B0609020204030204" pitchFamily="49" charset="0"/>
              </a:rPr>
              <a:t>IS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>
                <a:solidFill>
                  <a:srgbClr val="808080"/>
                </a:solidFill>
                <a:latin typeface="Consolas" panose="020B0609020204030204" pitchFamily="49" charset="0"/>
              </a:rPr>
              <a:t>NULL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GB" sz="25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5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>
                <a:solidFill>
                  <a:srgbClr val="FF00FF"/>
                </a:solidFill>
                <a:latin typeface="Consolas" panose="020B0609020204030204" pitchFamily="49" charset="0"/>
              </a:rPr>
              <a:t>MAX</a:t>
            </a:r>
            <a:r>
              <a:rPr lang="en-GB" sz="25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500" dirty="0">
                <a:solidFill>
                  <a:srgbClr val="808080"/>
                </a:solidFill>
                <a:latin typeface="Consolas" panose="020B0609020204030204" pitchFamily="49" charset="0"/>
              </a:rPr>
              <a:t>) </a:t>
            </a:r>
            <a:r>
              <a:rPr lang="en-GB" sz="25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endParaRPr lang="en-GB" sz="25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5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r>
              <a:rPr lang="en-GB" sz="25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5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>
                <a:solidFill>
                  <a:srgbClr val="0000FF"/>
                </a:solidFill>
                <a:latin typeface="Consolas" panose="020B0609020204030204" pitchFamily="49" charset="0"/>
              </a:rPr>
              <a:t>TOP</a:t>
            </a:r>
            <a:r>
              <a:rPr lang="en-GB" sz="25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@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batchsize</a:t>
            </a:r>
            <a:r>
              <a:rPr lang="en-GB" sz="25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b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</a:b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GB" sz="25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5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500" dirty="0">
                <a:solidFill>
                  <a:srgbClr val="0000FF"/>
                </a:solidFill>
                <a:latin typeface="Consolas" panose="020B0609020204030204" pitchFamily="49" charset="0"/>
              </a:rPr>
              <a:t>       WHERE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>
                <a:solidFill>
                  <a:srgbClr val="808080"/>
                </a:solidFill>
                <a:latin typeface="Consolas" panose="020B0609020204030204" pitchFamily="49" charset="0"/>
              </a:rPr>
              <a:t>&gt;=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endParaRPr lang="en-GB" sz="25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500" dirty="0">
                <a:solidFill>
                  <a:srgbClr val="0000FF"/>
                </a:solidFill>
                <a:latin typeface="Consolas" panose="020B0609020204030204" pitchFamily="49" charset="0"/>
              </a:rPr>
              <a:t>       ORDER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5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>
                <a:solidFill>
                  <a:srgbClr val="0000FF"/>
                </a:solidFill>
                <a:latin typeface="Consolas" panose="020B0609020204030204" pitchFamily="49" charset="0"/>
              </a:rPr>
              <a:t>ASC</a:t>
            </a:r>
            <a:r>
              <a:rPr lang="en-GB" sz="25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B</a:t>
            </a:r>
          </a:p>
          <a:p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50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NewTrans</a:t>
            </a:r>
            <a:r>
              <a:rPr lang="en-GB" sz="25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500" dirty="0" err="1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500" dirty="0" err="1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TrnDate</a:t>
            </a:r>
            <a:r>
              <a:rPr lang="en-GB" sz="2500" dirty="0" err="1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Qty</a:t>
            </a:r>
            <a:r>
              <a:rPr lang="en-GB" sz="2500" dirty="0" err="1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Amount</a:t>
            </a:r>
            <a:r>
              <a:rPr lang="en-GB" sz="25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endParaRPr lang="en-GB" sz="25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5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5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5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TrnDate</a:t>
            </a:r>
            <a:r>
              <a:rPr lang="en-GB" sz="25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Qty</a:t>
            </a:r>
            <a:r>
              <a:rPr lang="en-GB" sz="25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Amount</a:t>
            </a:r>
          </a:p>
          <a:p>
            <a:r>
              <a:rPr lang="en-GB" sz="2500" dirty="0">
                <a:solidFill>
                  <a:srgbClr val="0000FF"/>
                </a:solidFill>
                <a:latin typeface="Consolas" panose="020B0609020204030204" pitchFamily="49" charset="0"/>
              </a:rPr>
              <a:t>      FROM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5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5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>
                <a:solidFill>
                  <a:srgbClr val="808080"/>
                </a:solidFill>
                <a:latin typeface="Consolas" panose="020B0609020204030204" pitchFamily="49" charset="0"/>
              </a:rPr>
              <a:t>BETWEEN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endParaRPr lang="en-GB" sz="25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5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5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5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GB" sz="2500" dirty="0">
                <a:solidFill>
                  <a:srgbClr val="0000FF"/>
                </a:solidFill>
                <a:latin typeface="Consolas" panose="020B0609020204030204" pitchFamily="49" charset="0"/>
              </a:rPr>
              <a:t>   WHERE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500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5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endParaRPr lang="en-GB" sz="25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500" dirty="0">
                <a:solidFill>
                  <a:srgbClr val="0000FF"/>
                </a:solidFill>
                <a:latin typeface="Consolas" panose="020B0609020204030204" pitchFamily="49" charset="0"/>
              </a:rPr>
              <a:t>END</a:t>
            </a:r>
            <a:r>
              <a:rPr lang="en-GB" sz="25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500" dirty="0">
                <a:solidFill>
                  <a:srgbClr val="008000"/>
                </a:solidFill>
                <a:latin typeface="Consolas" panose="020B0609020204030204" pitchFamily="49" charset="0"/>
              </a:rPr>
              <a:t>--  Recreate NC index and Foreign key.</a:t>
            </a:r>
            <a:endParaRPr lang="en-GB" sz="25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075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8370B33-BF61-4DC1-92F1-79C3BC3D4979}"/>
              </a:ext>
            </a:extLst>
          </p:cNvPr>
          <p:cNvSpPr txBox="1"/>
          <p:nvPr/>
        </p:nvSpPr>
        <p:spPr>
          <a:xfrm>
            <a:off x="628650" y="1440000"/>
            <a:ext cx="7887600" cy="4680000"/>
          </a:xfrm>
          <a:prstGeom prst="rect">
            <a:avLst/>
          </a:prstGeom>
          <a:noFill/>
          <a:ln w="25400"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PROCEDURE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insert_top_plain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batchsize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endParaRPr lang="en-GB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0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endParaRPr lang="en-GB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0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0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>
                <a:solidFill>
                  <a:srgbClr val="808080"/>
                </a:solidFill>
                <a:latin typeface="Consolas" panose="020B0609020204030204" pitchFamily="49" charset="0"/>
              </a:rPr>
              <a:t>IS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>
                <a:solidFill>
                  <a:srgbClr val="808080"/>
                </a:solidFill>
                <a:latin typeface="Consolas" panose="020B0609020204030204" pitchFamily="49" charset="0"/>
              </a:rPr>
              <a:t>NULL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GB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>
                <a:solidFill>
                  <a:srgbClr val="FF00FF"/>
                </a:solidFill>
                <a:latin typeface="Consolas" panose="020B0609020204030204" pitchFamily="49" charset="0"/>
              </a:rPr>
              <a:t>MAX</a:t>
            </a:r>
            <a:r>
              <a:rPr lang="en-GB" sz="20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000" dirty="0">
                <a:solidFill>
                  <a:srgbClr val="808080"/>
                </a:solidFill>
                <a:latin typeface="Consolas" panose="020B0609020204030204" pitchFamily="49" charset="0"/>
              </a:rPr>
              <a:t>) </a:t>
            </a:r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endParaRPr lang="en-GB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r>
              <a:rPr lang="en-GB" sz="20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TOP</a:t>
            </a:r>
            <a:r>
              <a:rPr lang="en-GB" sz="20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@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batchsize</a:t>
            </a:r>
            <a:r>
              <a:rPr lang="en-GB" sz="20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 WHERE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>
                <a:solidFill>
                  <a:srgbClr val="808080"/>
                </a:solidFill>
                <a:latin typeface="Consolas" panose="020B0609020204030204" pitchFamily="49" charset="0"/>
              </a:rPr>
              <a:t>&gt;=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endParaRPr lang="en-GB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 ORDER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ASC</a:t>
            </a:r>
            <a:r>
              <a:rPr lang="en-GB" sz="20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B</a:t>
            </a:r>
          </a:p>
          <a:p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NewTrans</a:t>
            </a:r>
            <a:r>
              <a:rPr lang="en-GB" sz="20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000" dirty="0" err="1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000" dirty="0" err="1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TrnDate</a:t>
            </a:r>
            <a:r>
              <a:rPr lang="en-GB" sz="2000" dirty="0" err="1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Qty</a:t>
            </a:r>
            <a:r>
              <a:rPr lang="en-GB" sz="2000" dirty="0" err="1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Amount</a:t>
            </a:r>
            <a:r>
              <a:rPr lang="en-GB" sz="20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endParaRPr lang="en-GB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0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0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TrnDate</a:t>
            </a:r>
            <a:r>
              <a:rPr lang="en-GB" sz="20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Qty</a:t>
            </a:r>
            <a:r>
              <a:rPr lang="en-GB" sz="20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Amount</a:t>
            </a:r>
          </a:p>
          <a:p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FROM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>
                <a:solidFill>
                  <a:srgbClr val="808080"/>
                </a:solidFill>
                <a:latin typeface="Consolas" panose="020B0609020204030204" pitchFamily="49" charset="0"/>
              </a:rPr>
              <a:t>BETWEEN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endParaRPr lang="en-GB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0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0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   WHERE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000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endParaRPr lang="en-GB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000" dirty="0">
                <a:solidFill>
                  <a:srgbClr val="0000FF"/>
                </a:solidFill>
                <a:latin typeface="Consolas" panose="020B0609020204030204" pitchFamily="49" charset="0"/>
              </a:rPr>
              <a:t>END</a:t>
            </a:r>
            <a:r>
              <a:rPr lang="en-GB" sz="20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000" dirty="0">
                <a:solidFill>
                  <a:srgbClr val="008000"/>
                </a:solidFill>
                <a:latin typeface="Consolas" panose="020B0609020204030204" pitchFamily="49" charset="0"/>
              </a:rPr>
              <a:t>--  Recreate NC index and FK.</a:t>
            </a:r>
            <a:endParaRPr lang="en-GB" sz="20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2B6439E-23FF-4952-BDB4-C0F9B78FB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983671"/>
          </a:xfrm>
        </p:spPr>
        <p:txBody>
          <a:bodyPr/>
          <a:lstStyle/>
          <a:p>
            <a:r>
              <a:rPr lang="en-GB" dirty="0"/>
              <a:t>A Generic Batching Model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DB2122-6D79-4BEB-858C-D164C170A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0229463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607759-15BD-4F5E-96E9-116E79E39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Some Performance Data 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1196D1C1-3A56-454A-9514-6AFB9C1B8EB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163945"/>
              </p:ext>
            </p:extLst>
          </p:nvPr>
        </p:nvGraphicFramePr>
        <p:xfrm>
          <a:off x="5260656" y="1515877"/>
          <a:ext cx="3254693" cy="337947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329680">
                  <a:extLst>
                    <a:ext uri="{9D8B030D-6E8A-4147-A177-3AD203B41FA5}">
                      <a16:colId xmlns:a16="http://schemas.microsoft.com/office/drawing/2014/main" val="193274004"/>
                    </a:ext>
                  </a:extLst>
                </a:gridCol>
                <a:gridCol w="810587">
                  <a:extLst>
                    <a:ext uri="{9D8B030D-6E8A-4147-A177-3AD203B41FA5}">
                      <a16:colId xmlns:a16="http://schemas.microsoft.com/office/drawing/2014/main" val="2148908106"/>
                    </a:ext>
                  </a:extLst>
                </a:gridCol>
                <a:gridCol w="1114426">
                  <a:extLst>
                    <a:ext uri="{9D8B030D-6E8A-4147-A177-3AD203B41FA5}">
                      <a16:colId xmlns:a16="http://schemas.microsoft.com/office/drawing/2014/main" val="861916614"/>
                    </a:ext>
                  </a:extLst>
                </a:gridCol>
              </a:tblGrid>
              <a:tr h="738664">
                <a:tc>
                  <a:txBody>
                    <a:bodyPr/>
                    <a:lstStyle/>
                    <a:p>
                      <a:pPr algn="l" fontAlgn="b"/>
                      <a:r>
                        <a:rPr lang="en-GB" sz="2500" b="0" i="0" u="none" strike="noStrike" dirty="0">
                          <a:solidFill>
                            <a:schemeClr val="bg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Batch size</a:t>
                      </a:r>
                    </a:p>
                  </a:txBody>
                  <a:tcPr marL="7144" marR="7144" marT="7144" marB="0" anchor="b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500" b="0" i="0" u="none" strike="noStrike" dirty="0">
                          <a:solidFill>
                            <a:schemeClr val="bg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Exec time (s)</a:t>
                      </a:r>
                    </a:p>
                  </a:txBody>
                  <a:tcPr marL="7144" marR="7144" marT="7144" marB="0" anchor="b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500" b="0" i="0" u="none" strike="noStrike" dirty="0">
                          <a:solidFill>
                            <a:schemeClr val="bg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Log </a:t>
                      </a:r>
                      <a:r>
                        <a:rPr lang="en-GB" sz="25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Grwth</a:t>
                      </a:r>
                      <a:r>
                        <a:rPr lang="en-GB" sz="2500" b="0" i="0" u="none" strike="noStrike" dirty="0">
                          <a:solidFill>
                            <a:schemeClr val="bg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 (MB)</a:t>
                      </a:r>
                    </a:p>
                  </a:txBody>
                  <a:tcPr marL="7144" marR="7144" marT="7144" marB="0" anchor="b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1840827"/>
                  </a:ext>
                </a:extLst>
              </a:tr>
              <a:tr h="315754"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1 000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299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67</a:t>
                      </a: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val="2960644848"/>
                  </a:ext>
                </a:extLst>
              </a:tr>
              <a:tr h="315754"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5 000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119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val="3109897266"/>
                  </a:ext>
                </a:extLst>
              </a:tr>
              <a:tr h="315754"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30 000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val="443436578"/>
                  </a:ext>
                </a:extLst>
              </a:tr>
              <a:tr h="315754"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200 000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val="3518378913"/>
                  </a:ext>
                </a:extLst>
              </a:tr>
              <a:tr h="315754"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1 000 000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61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val="3084428148"/>
                  </a:ext>
                </a:extLst>
              </a:tr>
              <a:tr h="315754"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6 000 000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939</a:t>
                      </a: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val="451114365"/>
                  </a:ext>
                </a:extLst>
              </a:tr>
              <a:tr h="315754"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All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68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7046</a:t>
                      </a: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val="2247589289"/>
                  </a:ext>
                </a:extLst>
              </a:tr>
            </a:tbl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11A263-0ECB-4AE2-AA0A-01C342728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573114-4257-40B8-96FF-5F325619B643}"/>
              </a:ext>
            </a:extLst>
          </p:cNvPr>
          <p:cNvSpPr txBox="1"/>
          <p:nvPr/>
        </p:nvSpPr>
        <p:spPr>
          <a:xfrm>
            <a:off x="628651" y="1440000"/>
            <a:ext cx="4463417" cy="466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298" indent="-214298">
              <a:lnSpc>
                <a:spcPct val="8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en-GB" sz="3000" dirty="0">
                <a:latin typeface="Bahnschrift Light SemiCondensed" panose="020B0502040204020203" pitchFamily="34" charset="0"/>
              </a:rPr>
              <a:t>All times include FK and NC index.</a:t>
            </a:r>
          </a:p>
          <a:p>
            <a:pPr marL="214298" indent="-214298">
              <a:lnSpc>
                <a:spcPct val="8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en-GB" sz="3000" dirty="0">
                <a:latin typeface="Bahnschrift Light SemiCondensed" panose="020B0502040204020203" pitchFamily="34" charset="0"/>
              </a:rPr>
              <a:t>Small batch sizes give longer execution time.</a:t>
            </a:r>
          </a:p>
          <a:p>
            <a:pPr marL="214298" indent="-214298">
              <a:lnSpc>
                <a:spcPct val="8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en-GB" sz="3000" dirty="0">
                <a:latin typeface="Bahnschrift Light SemiCondensed" panose="020B0502040204020203" pitchFamily="34" charset="0"/>
              </a:rPr>
              <a:t>Batch size &lt;= 1 million, no log growth.</a:t>
            </a:r>
          </a:p>
          <a:p>
            <a:pPr marL="214298" indent="-214298">
              <a:lnSpc>
                <a:spcPct val="8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en-GB" sz="3000" dirty="0">
                <a:latin typeface="Bahnschrift Light SemiCondensed" panose="020B0502040204020203" pitchFamily="34" charset="0"/>
              </a:rPr>
              <a:t>Best batch size slightly faster than all-at-once.</a:t>
            </a:r>
          </a:p>
          <a:p>
            <a:pPr marL="214298" indent="-214298">
              <a:lnSpc>
                <a:spcPct val="8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en-GB" sz="3000" dirty="0">
                <a:latin typeface="Bahnschrift Light SemiCondensed" panose="020B0502040204020203" pitchFamily="34" charset="0"/>
              </a:rPr>
              <a:t>Keep in mind that the table is only 2GB!</a:t>
            </a:r>
          </a:p>
          <a:p>
            <a:pPr marL="214298" indent="-214298">
              <a:lnSpc>
                <a:spcPct val="8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endParaRPr lang="en-GB" sz="3000" dirty="0">
              <a:latin typeface="Bahnschrift Light SemiCondensed" panose="020B050204020402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B512A10-C89E-4756-B998-3285A5F348C1}"/>
              </a:ext>
            </a:extLst>
          </p:cNvPr>
          <p:cNvSpPr txBox="1"/>
          <p:nvPr/>
        </p:nvSpPr>
        <p:spPr>
          <a:xfrm>
            <a:off x="610072" y="5615483"/>
            <a:ext cx="788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213285">
              <a:lnSpc>
                <a:spcPct val="8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en-GB" sz="3000" dirty="0">
                <a:latin typeface="Bahnschrift Light SemiCondensed" panose="020B0502040204020203" pitchFamily="34" charset="0"/>
              </a:rPr>
              <a:t>This is data from my laptop. Your results may differ.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BDFC5F9-D23C-465E-93B4-D2B5FFC85977}"/>
              </a:ext>
            </a:extLst>
          </p:cNvPr>
          <p:cNvSpPr/>
          <p:nvPr/>
        </p:nvSpPr>
        <p:spPr>
          <a:xfrm>
            <a:off x="6584397" y="2276914"/>
            <a:ext cx="831533" cy="748350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5DC7A32-E42A-479A-A04B-E2A06070227E}"/>
              </a:ext>
            </a:extLst>
          </p:cNvPr>
          <p:cNvSpPr/>
          <p:nvPr/>
        </p:nvSpPr>
        <p:spPr>
          <a:xfrm>
            <a:off x="7397353" y="2675134"/>
            <a:ext cx="1099419" cy="1528381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C49C873-0978-4D0E-A61B-29A1CD207344}"/>
              </a:ext>
            </a:extLst>
          </p:cNvPr>
          <p:cNvSpPr/>
          <p:nvPr/>
        </p:nvSpPr>
        <p:spPr>
          <a:xfrm>
            <a:off x="6565823" y="3786301"/>
            <a:ext cx="812954" cy="1139528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</p:spTree>
    <p:extLst>
      <p:ext uri="{BB962C8B-B14F-4D97-AF65-F5344CB8AC3E}">
        <p14:creationId xmlns:p14="http://schemas.microsoft.com/office/powerpoint/2010/main" val="182523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524F0-87F4-4D9D-9B92-E106F85A7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831600"/>
          </a:xfrm>
        </p:spPr>
        <p:txBody>
          <a:bodyPr/>
          <a:lstStyle/>
          <a:p>
            <a:r>
              <a:rPr lang="en-US" dirty="0"/>
              <a:t>Optimization Considerations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7671BB-7BFF-41A9-BB7D-1EEB525DB9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40000"/>
            <a:ext cx="7886700" cy="4680000"/>
          </a:xfrm>
        </p:spPr>
        <p:txBody>
          <a:bodyPr>
            <a:normAutofit/>
          </a:bodyPr>
          <a:lstStyle/>
          <a:p>
            <a:r>
              <a:rPr lang="en-US" dirty="0"/>
              <a:t>The optimizer does not know the value of @</a:t>
            </a:r>
            <a:r>
              <a:rPr lang="en-US" dirty="0" err="1"/>
              <a:t>minID</a:t>
            </a:r>
            <a:r>
              <a:rPr lang="en-US" dirty="0"/>
              <a:t> and @</a:t>
            </a:r>
            <a:r>
              <a:rPr lang="en-US" dirty="0" err="1"/>
              <a:t>maxID</a:t>
            </a:r>
            <a:r>
              <a:rPr lang="en-US" dirty="0"/>
              <a:t> and will make a blind assumption about hit rate.</a:t>
            </a:r>
          </a:p>
          <a:p>
            <a:pPr>
              <a:spcBef>
                <a:spcPts val="1000"/>
              </a:spcBef>
            </a:pPr>
            <a:r>
              <a:rPr lang="en-US" dirty="0"/>
              <a:t>This can adversely affect performance, particularly if you are joining to other tables of any size.</a:t>
            </a:r>
          </a:p>
          <a:p>
            <a:pPr>
              <a:spcBef>
                <a:spcPts val="1000"/>
              </a:spcBef>
            </a:pPr>
            <a:r>
              <a:rPr lang="en-US" dirty="0"/>
              <a:t>Simple way out: OPTION(RECOMPILE).</a:t>
            </a:r>
          </a:p>
          <a:p>
            <a:pPr lvl="1">
              <a:spcBef>
                <a:spcPts val="750"/>
              </a:spcBef>
            </a:pPr>
            <a:r>
              <a:rPr lang="en-US" dirty="0"/>
              <a:t>Considerable overhead for small batch sizes.</a:t>
            </a:r>
          </a:p>
          <a:p>
            <a:pPr>
              <a:spcBef>
                <a:spcPts val="1000"/>
              </a:spcBef>
            </a:pPr>
            <a:r>
              <a:rPr lang="en-US" dirty="0"/>
              <a:t>Alternative: make the batch boundaries parameters by pushing the operation to an inner scope.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D558D1-C052-419F-94F3-3326EA6F6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193542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CF9CE1-8B5C-45DD-AFA0-1997D34E8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Wrap Operation in Dynamic SQL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8B1FA7-6A3C-4343-95B9-DE0E57B16C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4401482"/>
            <a:ext cx="7886700" cy="135804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@</a:t>
            </a:r>
            <a:r>
              <a:rPr lang="en-GB" dirty="0" err="1"/>
              <a:t>minID</a:t>
            </a:r>
            <a:r>
              <a:rPr lang="en-GB" dirty="0"/>
              <a:t> and @</a:t>
            </a:r>
            <a:r>
              <a:rPr lang="en-GB" dirty="0" err="1"/>
              <a:t>maxID</a:t>
            </a:r>
            <a:r>
              <a:rPr lang="en-GB" dirty="0"/>
              <a:t> are now parameters and the optimizer can sniff their values for a better cached plan.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85E294-341C-4476-80F8-05A9CD95D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B29E8A7-5174-496D-8215-0DAB52C74432}"/>
              </a:ext>
            </a:extLst>
          </p:cNvPr>
          <p:cNvSpPr txBox="1"/>
          <p:nvPr/>
        </p:nvSpPr>
        <p:spPr>
          <a:xfrm>
            <a:off x="628650" y="1797437"/>
            <a:ext cx="7886700" cy="2215991"/>
          </a:xfrm>
          <a:prstGeom prst="rect">
            <a:avLst/>
          </a:prstGeom>
          <a:noFill/>
          <a:ln w="25400">
            <a:solidFill>
              <a:srgbClr val="D2D2E1"/>
            </a:solidFill>
          </a:ln>
        </p:spPr>
        <p:txBody>
          <a:bodyPr wrap="square" rtlCol="0">
            <a:spAutoFit/>
          </a:bodyPr>
          <a:lstStyle/>
          <a:p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EXEC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 err="1">
                <a:solidFill>
                  <a:srgbClr val="800000"/>
                </a:solidFill>
                <a:latin typeface="Consolas" panose="020B0609020204030204" pitchFamily="49" charset="0"/>
              </a:rPr>
              <a:t>sp_executesql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FF0000"/>
                </a:solidFill>
                <a:latin typeface="Consolas" panose="020B0609020204030204" pitchFamily="49" charset="0"/>
              </a:rPr>
              <a:t>N'</a:t>
            </a:r>
            <a:br>
              <a:rPr lang="en-GB" sz="2300" dirty="0">
                <a:solidFill>
                  <a:srgbClr val="FF0000"/>
                </a:solidFill>
                <a:latin typeface="Consolas" panose="020B0609020204030204" pitchFamily="49" charset="0"/>
              </a:rPr>
            </a:br>
            <a:r>
              <a:rPr lang="en-GB" sz="2300" dirty="0">
                <a:solidFill>
                  <a:srgbClr val="FF0000"/>
                </a:solidFill>
                <a:latin typeface="Consolas" panose="020B0609020204030204" pitchFamily="49" charset="0"/>
              </a:rPr>
              <a:t>INSERT </a:t>
            </a:r>
            <a:r>
              <a:rPr lang="en-GB" sz="2300" dirty="0" err="1">
                <a:solidFill>
                  <a:srgbClr val="FF0000"/>
                </a:solidFill>
                <a:latin typeface="Consolas" panose="020B0609020204030204" pitchFamily="49" charset="0"/>
              </a:rPr>
              <a:t>NewTrans</a:t>
            </a:r>
            <a:r>
              <a:rPr lang="en-GB" sz="2300" dirty="0">
                <a:solidFill>
                  <a:srgbClr val="FF0000"/>
                </a:solidFill>
                <a:latin typeface="Consolas" panose="020B0609020204030204" pitchFamily="49" charset="0"/>
              </a:rPr>
              <a:t>(</a:t>
            </a:r>
            <a:r>
              <a:rPr lang="en-GB" sz="2300" dirty="0" err="1">
                <a:solidFill>
                  <a:srgbClr val="FF0000"/>
                </a:solidFill>
                <a:latin typeface="Consolas" panose="020B0609020204030204" pitchFamily="49" charset="0"/>
              </a:rPr>
              <a:t>TrnID,ProdID,TrnDate,Qty,Amount</a:t>
            </a:r>
            <a:r>
              <a:rPr lang="en-GB" sz="2300" dirty="0">
                <a:solidFill>
                  <a:srgbClr val="FF0000"/>
                </a:solidFill>
                <a:latin typeface="Consolas" panose="020B0609020204030204" pitchFamily="49" charset="0"/>
              </a:rPr>
              <a:t>)</a:t>
            </a:r>
            <a:endParaRPr lang="en-GB" sz="2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300" dirty="0">
                <a:solidFill>
                  <a:srgbClr val="FF0000"/>
                </a:solidFill>
                <a:latin typeface="Consolas" panose="020B0609020204030204" pitchFamily="49" charset="0"/>
              </a:rPr>
              <a:t>   SELECT </a:t>
            </a:r>
            <a:r>
              <a:rPr lang="en-GB" sz="2300" dirty="0" err="1">
                <a:solidFill>
                  <a:srgbClr val="FF0000"/>
                </a:solidFill>
                <a:latin typeface="Consolas" panose="020B0609020204030204" pitchFamily="49" charset="0"/>
              </a:rPr>
              <a:t>TrnID,ProdID,TrnDate,Qty,Amount</a:t>
            </a:r>
            <a:endParaRPr lang="en-GB" sz="2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300" dirty="0">
                <a:solidFill>
                  <a:srgbClr val="FF0000"/>
                </a:solidFill>
                <a:latin typeface="Consolas" panose="020B0609020204030204" pitchFamily="49" charset="0"/>
              </a:rPr>
              <a:t>   FROM   </a:t>
            </a:r>
            <a:r>
              <a:rPr lang="en-GB" sz="2300" dirty="0" err="1">
                <a:solidFill>
                  <a:srgbClr val="FF0000"/>
                </a:solidFill>
                <a:latin typeface="Consolas" panose="020B0609020204030204" pitchFamily="49" charset="0"/>
              </a:rPr>
              <a:t>dbo.BigTrans</a:t>
            </a:r>
            <a:endParaRPr lang="en-GB" sz="2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300" dirty="0">
                <a:solidFill>
                  <a:srgbClr val="FF0000"/>
                </a:solidFill>
                <a:latin typeface="Consolas" panose="020B0609020204030204" pitchFamily="49" charset="0"/>
              </a:rPr>
              <a:t>   WHERE  </a:t>
            </a:r>
            <a:r>
              <a:rPr lang="en-GB" sz="2300" dirty="0" err="1">
                <a:solidFill>
                  <a:srgbClr val="FF0000"/>
                </a:solidFill>
                <a:latin typeface="Consolas" panose="020B0609020204030204" pitchFamily="49" charset="0"/>
              </a:rPr>
              <a:t>TrnID</a:t>
            </a:r>
            <a:r>
              <a:rPr lang="en-GB" sz="2300" dirty="0">
                <a:solidFill>
                  <a:srgbClr val="FF0000"/>
                </a:solidFill>
                <a:latin typeface="Consolas" panose="020B0609020204030204" pitchFamily="49" charset="0"/>
              </a:rPr>
              <a:t> BETWEEN @</a:t>
            </a:r>
            <a:r>
              <a:rPr lang="en-GB" sz="2300" dirty="0" err="1">
                <a:solidFill>
                  <a:srgbClr val="FF0000"/>
                </a:solidFill>
                <a:latin typeface="Consolas" panose="020B0609020204030204" pitchFamily="49" charset="0"/>
              </a:rPr>
              <a:t>minID</a:t>
            </a:r>
            <a:r>
              <a:rPr lang="en-GB" sz="2300" dirty="0">
                <a:solidFill>
                  <a:srgbClr val="FF0000"/>
                </a:solidFill>
                <a:latin typeface="Consolas" panose="020B0609020204030204" pitchFamily="49" charset="0"/>
              </a:rPr>
              <a:t> AND @</a:t>
            </a:r>
            <a:r>
              <a:rPr lang="en-GB" sz="2300" dirty="0" err="1">
                <a:solidFill>
                  <a:srgbClr val="FF0000"/>
                </a:solidFill>
                <a:latin typeface="Consolas" panose="020B0609020204030204" pitchFamily="49" charset="0"/>
              </a:rPr>
              <a:t>maxID</a:t>
            </a:r>
            <a:r>
              <a:rPr lang="en-GB" sz="2300" dirty="0">
                <a:solidFill>
                  <a:srgbClr val="FF0000"/>
                </a:solidFill>
                <a:latin typeface="Consolas" panose="020B0609020204030204" pitchFamily="49" charset="0"/>
              </a:rPr>
              <a:t>'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endParaRPr lang="en-GB" sz="2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sv-SE" sz="2300" dirty="0">
                <a:solidFill>
                  <a:srgbClr val="FF0000"/>
                </a:solidFill>
                <a:latin typeface="Consolas" panose="020B0609020204030204" pitchFamily="49" charset="0"/>
              </a:rPr>
              <a:t>N'@</a:t>
            </a:r>
            <a:r>
              <a:rPr lang="sv-SE" sz="2300" dirty="0" err="1">
                <a:solidFill>
                  <a:srgbClr val="FF0000"/>
                </a:solidFill>
                <a:latin typeface="Consolas" panose="020B0609020204030204" pitchFamily="49" charset="0"/>
              </a:rPr>
              <a:t>minID</a:t>
            </a:r>
            <a:r>
              <a:rPr lang="sv-SE" sz="23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sv-SE" sz="2300" dirty="0" err="1">
                <a:solidFill>
                  <a:srgbClr val="FF0000"/>
                </a:solidFill>
                <a:latin typeface="Consolas" panose="020B0609020204030204" pitchFamily="49" charset="0"/>
              </a:rPr>
              <a:t>int</a:t>
            </a:r>
            <a:r>
              <a:rPr lang="sv-SE" sz="2300" dirty="0">
                <a:solidFill>
                  <a:srgbClr val="FF0000"/>
                </a:solidFill>
                <a:latin typeface="Consolas" panose="020B0609020204030204" pitchFamily="49" charset="0"/>
              </a:rPr>
              <a:t>, @</a:t>
            </a:r>
            <a:r>
              <a:rPr lang="sv-SE" sz="2300" dirty="0" err="1">
                <a:solidFill>
                  <a:srgbClr val="FF0000"/>
                </a:solidFill>
                <a:latin typeface="Consolas" panose="020B0609020204030204" pitchFamily="49" charset="0"/>
              </a:rPr>
              <a:t>maxID</a:t>
            </a:r>
            <a:r>
              <a:rPr lang="sv-SE" sz="23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sv-SE" sz="2300" dirty="0" err="1">
                <a:solidFill>
                  <a:srgbClr val="FF0000"/>
                </a:solidFill>
                <a:latin typeface="Consolas" panose="020B0609020204030204" pitchFamily="49" charset="0"/>
              </a:rPr>
              <a:t>int</a:t>
            </a:r>
            <a:r>
              <a:rPr lang="sv-SE" sz="2300" dirty="0">
                <a:solidFill>
                  <a:srgbClr val="FF0000"/>
                </a:solidFill>
                <a:latin typeface="Consolas" panose="020B0609020204030204" pitchFamily="49" charset="0"/>
              </a:rPr>
              <a:t>'</a:t>
            </a:r>
            <a:r>
              <a:rPr lang="sv-SE" sz="23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sv-SE" sz="23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sv-SE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sv-SE" sz="23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sv-SE" sz="23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sv-SE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endParaRPr lang="sv-SE" sz="23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417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a 5">
            <a:extLst>
              <a:ext uri="{FF2B5EF4-FFF2-40B4-BE49-F238E27FC236}">
                <a16:creationId xmlns:a16="http://schemas.microsoft.com/office/drawing/2014/main" id="{23A3BF73-E182-45DA-A5A0-B4A19E55A4BD}"/>
              </a:ext>
            </a:extLst>
          </p:cNvPr>
          <p:cNvGrpSpPr/>
          <p:nvPr/>
        </p:nvGrpSpPr>
        <p:grpSpPr>
          <a:xfrm>
            <a:off x="323528" y="1196752"/>
            <a:ext cx="8507854" cy="4616648"/>
            <a:chOff x="1876182" y="1136456"/>
            <a:chExt cx="8507854" cy="4616648"/>
          </a:xfrm>
        </p:grpSpPr>
        <p:sp>
          <p:nvSpPr>
            <p:cNvPr id="7" name="pole tekstowe 6">
              <a:extLst>
                <a:ext uri="{FF2B5EF4-FFF2-40B4-BE49-F238E27FC236}">
                  <a16:creationId xmlns:a16="http://schemas.microsoft.com/office/drawing/2014/main" id="{D51DD3F8-3A81-4C35-8BDF-BA17C2B1E0A5}"/>
                </a:ext>
              </a:extLst>
            </p:cNvPr>
            <p:cNvSpPr txBox="1"/>
            <p:nvPr/>
          </p:nvSpPr>
          <p:spPr>
            <a:xfrm>
              <a:off x="5115920" y="1136456"/>
              <a:ext cx="1960152" cy="46166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GOLD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SPONSORS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SILVER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SPONSOR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BRONZE SPONSOR</a:t>
              </a:r>
            </a:p>
          </p:txBody>
        </p:sp>
        <p:pic>
          <p:nvPicPr>
            <p:cNvPr id="8" name="Obraz 7">
              <a:extLst>
                <a:ext uri="{FF2B5EF4-FFF2-40B4-BE49-F238E27FC236}">
                  <a16:creationId xmlns:a16="http://schemas.microsoft.com/office/drawing/2014/main" id="{36C49CA5-F767-4442-9487-1DDE4A2209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104" b="20909"/>
            <a:stretch/>
          </p:blipFill>
          <p:spPr>
            <a:xfrm>
              <a:off x="6171177" y="1461485"/>
              <a:ext cx="2675175" cy="914713"/>
            </a:xfrm>
            <a:prstGeom prst="rect">
              <a:avLst/>
            </a:prstGeom>
          </p:spPr>
        </p:pic>
        <p:pic>
          <p:nvPicPr>
            <p:cNvPr id="19" name="Obraz 18">
              <a:extLst>
                <a:ext uri="{FF2B5EF4-FFF2-40B4-BE49-F238E27FC236}">
                  <a16:creationId xmlns:a16="http://schemas.microsoft.com/office/drawing/2014/main" id="{D38E9E0E-1E3E-4B4F-8741-0714A1BE55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162"/>
            <a:stretch/>
          </p:blipFill>
          <p:spPr>
            <a:xfrm>
              <a:off x="5056624" y="4083240"/>
              <a:ext cx="1925557" cy="996754"/>
            </a:xfrm>
            <a:prstGeom prst="rect">
              <a:avLst/>
            </a:prstGeom>
          </p:spPr>
        </p:pic>
        <p:grpSp>
          <p:nvGrpSpPr>
            <p:cNvPr id="10" name="Grupa 9">
              <a:extLst>
                <a:ext uri="{FF2B5EF4-FFF2-40B4-BE49-F238E27FC236}">
                  <a16:creationId xmlns:a16="http://schemas.microsoft.com/office/drawing/2014/main" id="{DE69094B-D3B0-4FD0-A3B9-13B29F63FECD}"/>
                </a:ext>
              </a:extLst>
            </p:cNvPr>
            <p:cNvGrpSpPr/>
            <p:nvPr/>
          </p:nvGrpSpPr>
          <p:grpSpPr>
            <a:xfrm>
              <a:off x="3193689" y="4486741"/>
              <a:ext cx="5760688" cy="504056"/>
              <a:chOff x="3132451" y="4587021"/>
              <a:chExt cx="5760688" cy="504056"/>
            </a:xfrm>
          </p:grpSpPr>
          <p:pic>
            <p:nvPicPr>
              <p:cNvPr id="15" name="Obraz 14">
                <a:extLst>
                  <a:ext uri="{FF2B5EF4-FFF2-40B4-BE49-F238E27FC236}">
                    <a16:creationId xmlns:a16="http://schemas.microsoft.com/office/drawing/2014/main" id="{3DB62CC0-988E-4E1B-93BA-EBE6933A17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5320" b="19556"/>
              <a:stretch/>
            </p:blipFill>
            <p:spPr>
              <a:xfrm>
                <a:off x="3132451" y="4587021"/>
                <a:ext cx="1604211" cy="504056"/>
              </a:xfrm>
              <a:prstGeom prst="rect">
                <a:avLst/>
              </a:prstGeom>
            </p:spPr>
          </p:pic>
          <p:pic>
            <p:nvPicPr>
              <p:cNvPr id="18" name="Obraz 17">
                <a:extLst>
                  <a:ext uri="{FF2B5EF4-FFF2-40B4-BE49-F238E27FC236}">
                    <a16:creationId xmlns:a16="http://schemas.microsoft.com/office/drawing/2014/main" id="{18590483-CD0E-45CB-912D-44ECD9E949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72819" y="4681896"/>
                <a:ext cx="1620320" cy="286256"/>
              </a:xfrm>
              <a:prstGeom prst="rect">
                <a:avLst/>
              </a:prstGeom>
            </p:spPr>
          </p:pic>
        </p:grpSp>
        <p:sp>
          <p:nvSpPr>
            <p:cNvPr id="12" name="Prostokąt 11">
              <a:extLst>
                <a:ext uri="{FF2B5EF4-FFF2-40B4-BE49-F238E27FC236}">
                  <a16:creationId xmlns:a16="http://schemas.microsoft.com/office/drawing/2014/main" id="{B146AF01-8973-476F-A47A-B891E8EBCF3B}"/>
                </a:ext>
              </a:extLst>
            </p:cNvPr>
            <p:cNvSpPr/>
            <p:nvPr/>
          </p:nvSpPr>
          <p:spPr>
            <a:xfrm>
              <a:off x="1876182" y="2420888"/>
              <a:ext cx="8439628" cy="45719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50000">
                  <a:schemeClr val="accent6"/>
                </a:gs>
                <a:gs pos="100000">
                  <a:schemeClr val="bg1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Prostokąt 12">
              <a:extLst>
                <a:ext uri="{FF2B5EF4-FFF2-40B4-BE49-F238E27FC236}">
                  <a16:creationId xmlns:a16="http://schemas.microsoft.com/office/drawing/2014/main" id="{F5483265-FAB7-4CDE-9DFF-6BE57BC58B56}"/>
                </a:ext>
              </a:extLst>
            </p:cNvPr>
            <p:cNvSpPr/>
            <p:nvPr/>
          </p:nvSpPr>
          <p:spPr>
            <a:xfrm>
              <a:off x="1944408" y="3812733"/>
              <a:ext cx="8439628" cy="45719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50000">
                  <a:schemeClr val="accent6"/>
                </a:gs>
                <a:gs pos="100000">
                  <a:schemeClr val="bg1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Prostokąt 13">
              <a:extLst>
                <a:ext uri="{FF2B5EF4-FFF2-40B4-BE49-F238E27FC236}">
                  <a16:creationId xmlns:a16="http://schemas.microsoft.com/office/drawing/2014/main" id="{19E670A5-A356-4A9B-B7F0-257FDF118139}"/>
                </a:ext>
              </a:extLst>
            </p:cNvPr>
            <p:cNvSpPr/>
            <p:nvPr/>
          </p:nvSpPr>
          <p:spPr>
            <a:xfrm>
              <a:off x="1876182" y="5210649"/>
              <a:ext cx="8439628" cy="45719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50000">
                  <a:schemeClr val="accent6"/>
                </a:gs>
                <a:gs pos="100000">
                  <a:schemeClr val="bg1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Prostokąt 1"/>
          <p:cNvSpPr/>
          <p:nvPr/>
        </p:nvSpPr>
        <p:spPr>
          <a:xfrm>
            <a:off x="1927739" y="1196752"/>
            <a:ext cx="21944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PLATINUM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SPONSOR</a:t>
            </a:r>
          </a:p>
        </p:txBody>
      </p:sp>
      <p:sp>
        <p:nvSpPr>
          <p:cNvPr id="22" name="Prostokąt 21"/>
          <p:cNvSpPr/>
          <p:nvPr/>
        </p:nvSpPr>
        <p:spPr>
          <a:xfrm>
            <a:off x="4823733" y="1196752"/>
            <a:ext cx="21452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STRATEGIC PARTNER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 rotWithShape="1">
          <a:blip r:embed="rId7"/>
          <a:srcRect t="6086" b="4669"/>
          <a:stretch/>
        </p:blipFill>
        <p:spPr>
          <a:xfrm>
            <a:off x="1458742" y="2923167"/>
            <a:ext cx="1127350" cy="870469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01329" y="3231192"/>
            <a:ext cx="2530838" cy="297484"/>
          </a:xfrm>
          <a:prstGeom prst="rect">
            <a:avLst/>
          </a:prstGeom>
        </p:spPr>
      </p:pic>
      <p:pic>
        <p:nvPicPr>
          <p:cNvPr id="23" name="Obraz 22"/>
          <p:cNvPicPr>
            <a:picLocks noChangeAspect="1"/>
          </p:cNvPicPr>
          <p:nvPr/>
        </p:nvPicPr>
        <p:blipFill rotWithShape="1">
          <a:blip r:embed="rId9"/>
          <a:srcRect t="33364" b="31177"/>
          <a:stretch/>
        </p:blipFill>
        <p:spPr>
          <a:xfrm>
            <a:off x="6008780" y="3028949"/>
            <a:ext cx="2602860" cy="652626"/>
          </a:xfrm>
          <a:prstGeom prst="rect">
            <a:avLst/>
          </a:prstGeom>
        </p:spPr>
      </p:pic>
      <p:pic>
        <p:nvPicPr>
          <p:cNvPr id="24" name="Obraz 2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39616" y="5768327"/>
            <a:ext cx="1967657" cy="576593"/>
          </a:xfrm>
          <a:prstGeom prst="rect">
            <a:avLst/>
          </a:prstGeom>
        </p:spPr>
      </p:pic>
      <p:pic>
        <p:nvPicPr>
          <p:cNvPr id="25" name="Obraz 2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09494" y="1657921"/>
            <a:ext cx="2720050" cy="65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8034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7B664-B904-4C22-BE8B-41740C7D7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Effects on Performance</a:t>
            </a:r>
            <a:endParaRPr lang="en-GB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53451555-58EE-4B1C-B468-70D2D3278F7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9308702"/>
              </p:ext>
            </p:extLst>
          </p:nvPr>
        </p:nvGraphicFramePr>
        <p:xfrm>
          <a:off x="4449333" y="1564736"/>
          <a:ext cx="4066011" cy="2976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7777">
                  <a:extLst>
                    <a:ext uri="{9D8B030D-6E8A-4147-A177-3AD203B41FA5}">
                      <a16:colId xmlns:a16="http://schemas.microsoft.com/office/drawing/2014/main" val="4294314618"/>
                    </a:ext>
                  </a:extLst>
                </a:gridCol>
                <a:gridCol w="695989">
                  <a:extLst>
                    <a:ext uri="{9D8B030D-6E8A-4147-A177-3AD203B41FA5}">
                      <a16:colId xmlns:a16="http://schemas.microsoft.com/office/drawing/2014/main" val="371597098"/>
                    </a:ext>
                  </a:extLst>
                </a:gridCol>
                <a:gridCol w="1315844">
                  <a:extLst>
                    <a:ext uri="{9D8B030D-6E8A-4147-A177-3AD203B41FA5}">
                      <a16:colId xmlns:a16="http://schemas.microsoft.com/office/drawing/2014/main" val="2792922452"/>
                    </a:ext>
                  </a:extLst>
                </a:gridCol>
                <a:gridCol w="776401">
                  <a:extLst>
                    <a:ext uri="{9D8B030D-6E8A-4147-A177-3AD203B41FA5}">
                      <a16:colId xmlns:a16="http://schemas.microsoft.com/office/drawing/2014/main" val="3861505229"/>
                    </a:ext>
                  </a:extLst>
                </a:gridCol>
              </a:tblGrid>
              <a:tr h="552843"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Bahnschrift Light SemiCondensed" panose="020B0502040204020203" pitchFamily="34" charset="0"/>
                        </a:rPr>
                        <a:t>Batch size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Bahnschrift Light SemiCondensed" panose="020B0502040204020203" pitchFamily="34" charset="0"/>
                        </a:rPr>
                        <a:t>Plain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Bahnschrift Light SemiCondensed" panose="020B0502040204020203" pitchFamily="34" charset="0"/>
                        </a:rPr>
                        <a:t>Recompile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Bahnschrift Light SemiCondensed" panose="020B0502040204020203" pitchFamily="34" charset="0"/>
                        </a:rPr>
                        <a:t>Dyn</a:t>
                      </a:r>
                      <a:r>
                        <a:rPr lang="en-GB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Bahnschrift Light SemiCondensed" panose="020B0502040204020203" pitchFamily="34" charset="0"/>
                        </a:rPr>
                        <a:t>. SQL</a:t>
                      </a: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val="3852260148"/>
                  </a:ext>
                </a:extLst>
              </a:tr>
              <a:tr h="315754"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1 000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299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179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</a:t>
                      </a: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val="3458927558"/>
                  </a:ext>
                </a:extLst>
              </a:tr>
              <a:tr h="315754"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5 000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119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136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77</a:t>
                      </a: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val="2140673143"/>
                  </a:ext>
                </a:extLst>
              </a:tr>
              <a:tr h="315754"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30 000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81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val="754422719"/>
                  </a:ext>
                </a:extLst>
              </a:tr>
              <a:tr h="315754"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200 000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78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63</a:t>
                      </a: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val="209768626"/>
                  </a:ext>
                </a:extLst>
              </a:tr>
              <a:tr h="315754"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1 000 000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61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76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</a:t>
                      </a: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val="388390505"/>
                  </a:ext>
                </a:extLst>
              </a:tr>
              <a:tr h="315754"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6 000 000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76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63</a:t>
                      </a: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val="32913992"/>
                  </a:ext>
                </a:extLst>
              </a:tr>
            </a:tbl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3BC4A5-9C59-4069-A350-71ECF0B82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D196BF-112E-4D87-BE36-9D4AFBA56B68}"/>
              </a:ext>
            </a:extLst>
          </p:cNvPr>
          <p:cNvSpPr txBox="1"/>
          <p:nvPr/>
        </p:nvSpPr>
        <p:spPr>
          <a:xfrm>
            <a:off x="622421" y="1439755"/>
            <a:ext cx="4066011" cy="3252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3285" indent="-213285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sz="3000" dirty="0">
                <a:latin typeface="Bahnschrift Light SemiCondensed" panose="020B0502040204020203" pitchFamily="34" charset="0"/>
              </a:rPr>
              <a:t>Drastic improvement with dynamic SQL!</a:t>
            </a:r>
          </a:p>
          <a:p>
            <a:pPr marL="213285" indent="-213285">
              <a:lnSpc>
                <a:spcPct val="8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latin typeface="Bahnschrift Light SemiCondensed" panose="020B0502040204020203" pitchFamily="34" charset="0"/>
              </a:rPr>
              <a:t>RECOMPILE also gives some improvement, but the compilation  overhead is costly.</a:t>
            </a:r>
          </a:p>
          <a:p>
            <a:pPr marL="213285" indent="-213285">
              <a:lnSpc>
                <a:spcPct val="8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latin typeface="Bahnschrift Light SemiCondensed" panose="020B0502040204020203" pitchFamily="34" charset="0"/>
              </a:rPr>
              <a:t>This is not compilation overhead, but an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CDAB606-2211-450E-9BAF-0BA241F8EA28}"/>
              </a:ext>
            </a:extLst>
          </p:cNvPr>
          <p:cNvSpPr/>
          <p:nvPr/>
        </p:nvSpPr>
        <p:spPr>
          <a:xfrm>
            <a:off x="7738946" y="2290888"/>
            <a:ext cx="776398" cy="747891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3D59573-8F1B-4E82-AC35-39064F383C55}"/>
              </a:ext>
            </a:extLst>
          </p:cNvPr>
          <p:cNvSpPr/>
          <p:nvPr/>
        </p:nvSpPr>
        <p:spPr>
          <a:xfrm>
            <a:off x="6434253" y="2291257"/>
            <a:ext cx="1304689" cy="362733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2AB90C5-67BC-4114-B8CF-39BC0D955B51}"/>
              </a:ext>
            </a:extLst>
          </p:cNvPr>
          <p:cNvSpPr/>
          <p:nvPr/>
        </p:nvSpPr>
        <p:spPr>
          <a:xfrm>
            <a:off x="6434254" y="3406786"/>
            <a:ext cx="1304689" cy="1126115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32DC2C-F4CE-4A04-888D-E57498EA7EC6}"/>
              </a:ext>
            </a:extLst>
          </p:cNvPr>
          <p:cNvSpPr txBox="1"/>
          <p:nvPr/>
        </p:nvSpPr>
        <p:spPr>
          <a:xfrm>
            <a:off x="622421" y="4532901"/>
            <a:ext cx="51476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2400"/>
            <a:r>
              <a:rPr lang="en-US" sz="2800" dirty="0">
                <a:latin typeface="Bahnschrift Light SemiCondensed" panose="020B0502040204020203" pitchFamily="34" charset="0"/>
              </a:rPr>
              <a:t>optimization that backfires.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065273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8" grpId="0" animBg="1"/>
      <p:bldP spid="8" grpId="1" animBg="1"/>
      <p:bldP spid="10" grpId="0" animBg="1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7673B-528A-4243-BB63-801BE21D4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Multi-Column Keys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FB5C43-E623-4E02-B596-D31C4E626C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90000"/>
              </a:lnSpc>
            </a:pPr>
            <a:r>
              <a:rPr lang="en-GB" sz="3500" dirty="0"/>
              <a:t>Consider a table with a multi-column key (A, B, C…)</a:t>
            </a:r>
          </a:p>
          <a:p>
            <a:pPr>
              <a:lnSpc>
                <a:spcPct val="90000"/>
              </a:lnSpc>
            </a:pPr>
            <a:r>
              <a:rPr lang="en-GB" sz="3500" dirty="0"/>
              <a:t>Ignore other keys and run a TOP loop over A only</a:t>
            </a:r>
            <a:r>
              <a:rPr lang="en-GB" dirty="0"/>
              <a:t>.</a:t>
            </a:r>
          </a:p>
          <a:p>
            <a:pPr lvl="1">
              <a:lnSpc>
                <a:spcPct val="90000"/>
              </a:lnSpc>
            </a:pPr>
            <a:r>
              <a:rPr lang="en-GB" sz="2900" dirty="0"/>
              <a:t>You get some extra rows in each batch, but if the number for a certain value of A is moderate this is a non-issue.</a:t>
            </a:r>
          </a:p>
          <a:p>
            <a:pPr>
              <a:lnSpc>
                <a:spcPct val="90000"/>
              </a:lnSpc>
            </a:pPr>
            <a:r>
              <a:rPr lang="en-GB" sz="3500" dirty="0"/>
              <a:t>You want to stick to this pattern as far as possible.</a:t>
            </a:r>
          </a:p>
          <a:p>
            <a:pPr>
              <a:lnSpc>
                <a:spcPct val="90000"/>
              </a:lnSpc>
            </a:pPr>
            <a:r>
              <a:rPr lang="en-GB" sz="3500" dirty="0"/>
              <a:t>For a batch size of 1 000 and typically 10 000 rows for a single value of A, you want something else.</a:t>
            </a:r>
          </a:p>
          <a:p>
            <a:pPr>
              <a:lnSpc>
                <a:spcPct val="90000"/>
              </a:lnSpc>
            </a:pPr>
            <a:r>
              <a:rPr lang="en-GB" sz="3500" dirty="0"/>
              <a:t>Extend the batching logic with TOP to use two or more keys?</a:t>
            </a:r>
          </a:p>
          <a:p>
            <a:pPr lvl="1">
              <a:lnSpc>
                <a:spcPct val="90000"/>
              </a:lnSpc>
            </a:pPr>
            <a:r>
              <a:rPr lang="en-GB" sz="2900" dirty="0"/>
              <a:t>Code becomes very complex already at two keys and therefore unattractive.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FE1698-77DB-4749-ACC6-B0333C361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73810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9A31A4-13F4-4797-A6B0-AB704D396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3600"/>
            <a:ext cx="7886700" cy="831600"/>
          </a:xfrm>
        </p:spPr>
        <p:txBody>
          <a:bodyPr/>
          <a:lstStyle/>
          <a:p>
            <a:r>
              <a:rPr lang="en-GB" dirty="0"/>
              <a:t>Define Batches in a Temp Table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F95EC-5130-43D0-8107-69CF241BEB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52846"/>
            <a:ext cx="7886700" cy="2860204"/>
          </a:xfrm>
          <a:noFill/>
          <a:ln w="25400"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TABLE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#batches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BatchNo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     PRIMARY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KEY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BatchNo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))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#batches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FF00FF"/>
                </a:solidFill>
                <a:latin typeface="Consolas" panose="020B0609020204030204" pitchFamily="49" charset="0"/>
              </a:rPr>
              <a:t>row_number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OVER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b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</a:b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    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-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/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batchsize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2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A5B125-A05B-4BA6-ADA3-59543B0A1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5637934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634DD06-86F4-4607-B744-F2F4C4BDF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A08EA8F-AE2C-47B9-8BFE-682CD3F4EE48}"/>
              </a:ext>
            </a:extLst>
          </p:cNvPr>
          <p:cNvSpPr/>
          <p:nvPr/>
        </p:nvSpPr>
        <p:spPr>
          <a:xfrm>
            <a:off x="0" y="0"/>
            <a:ext cx="9144000" cy="6817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TABLE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#batches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/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/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BatchNo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/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      PRIMARY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KEY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BatchNo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))</a:t>
            </a:r>
            <a:endParaRPr lang="en-GB" sz="2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/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#batches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lvl="0"/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300" dirty="0" err="1">
                <a:solidFill>
                  <a:srgbClr val="FF00FF"/>
                </a:solidFill>
                <a:latin typeface="Consolas" panose="020B0609020204030204" pitchFamily="49" charset="0"/>
              </a:rPr>
              <a:t>row_number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()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OVER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-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1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lvl="0"/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/ 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@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batchsize</a:t>
            </a:r>
            <a:endParaRPr lang="en-GB" sz="2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/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/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cur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CURSOR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LOCAL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endParaRPr lang="en-GB" sz="2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/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DISTINCT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BatchNo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#batches</a:t>
            </a:r>
          </a:p>
          <a:p>
            <a:pPr lvl="0"/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OPEN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cur </a:t>
            </a:r>
          </a:p>
          <a:p>
            <a:pPr lvl="0"/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1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1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GB" sz="2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/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FETCH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cur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INTO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batchno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FF00FF"/>
                </a:solidFill>
                <a:latin typeface="Consolas" panose="020B0609020204030204" pitchFamily="49" charset="0"/>
              </a:rPr>
              <a:t>@@</a:t>
            </a:r>
            <a:r>
              <a:rPr lang="en-GB" sz="2300" dirty="0" err="1">
                <a:solidFill>
                  <a:srgbClr val="FF00FF"/>
                </a:solidFill>
                <a:latin typeface="Consolas" panose="020B0609020204030204" pitchFamily="49" charset="0"/>
              </a:rPr>
              <a:t>fetch_status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&lt;&gt;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0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endParaRPr lang="en-GB" sz="2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/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300" dirty="0">
                <a:solidFill>
                  <a:srgbClr val="FF00FF"/>
                </a:solidFill>
                <a:latin typeface="Consolas" panose="020B0609020204030204" pitchFamily="49" charset="0"/>
              </a:rPr>
              <a:t>UPDATE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UnitPrice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UnitPrice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*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1.2</a:t>
            </a:r>
          </a:p>
          <a:p>
            <a:pPr lvl="0"/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   WHERE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EXISTS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*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#batches b</a:t>
            </a:r>
          </a:p>
          <a:p>
            <a:pPr lvl="0"/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          WHERE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b</a:t>
            </a:r>
            <a:r>
              <a:rPr lang="en-GB" sz="23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BatchNo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batchno</a:t>
            </a:r>
            <a:endParaRPr lang="en-GB" sz="2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/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            AND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b</a:t>
            </a:r>
            <a:r>
              <a:rPr lang="en-GB" sz="23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r>
              <a:rPr lang="en-GB" sz="23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endParaRPr lang="en-GB" sz="2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/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            AND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b</a:t>
            </a:r>
            <a:r>
              <a:rPr lang="en-GB" sz="23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r>
              <a:rPr lang="en-GB" sz="23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</a:p>
          <a:p>
            <a:pPr lvl="0"/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END</a:t>
            </a:r>
            <a:endParaRPr lang="en-GB" sz="23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9BAD415-7EB5-4FC7-9937-07532F077F8F}"/>
              </a:ext>
            </a:extLst>
          </p:cNvPr>
          <p:cNvSpPr/>
          <p:nvPr/>
        </p:nvSpPr>
        <p:spPr>
          <a:xfrm>
            <a:off x="3133493" y="1126273"/>
            <a:ext cx="4348975" cy="278781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E2C5C58-B88E-4075-AD44-859F12DD1FC7}"/>
              </a:ext>
            </a:extLst>
          </p:cNvPr>
          <p:cNvSpPr/>
          <p:nvPr/>
        </p:nvSpPr>
        <p:spPr>
          <a:xfrm>
            <a:off x="3624146" y="1839951"/>
            <a:ext cx="4348975" cy="278781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9DAF9B1-E454-4488-93DC-7F4EA4C647F8}"/>
              </a:ext>
            </a:extLst>
          </p:cNvPr>
          <p:cNvSpPr/>
          <p:nvPr/>
        </p:nvSpPr>
        <p:spPr>
          <a:xfrm>
            <a:off x="1639229" y="5307980"/>
            <a:ext cx="6646127" cy="1048379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8584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9A31A4-13F4-4797-A6B0-AB704D396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3600"/>
            <a:ext cx="7886700" cy="831600"/>
          </a:xfrm>
        </p:spPr>
        <p:txBody>
          <a:bodyPr/>
          <a:lstStyle/>
          <a:p>
            <a:r>
              <a:rPr lang="en-GB" dirty="0"/>
              <a:t>Define Batches in a Temp Table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F95EC-5130-43D0-8107-69CF241BEB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52846"/>
            <a:ext cx="7886700" cy="2860204"/>
          </a:xfrm>
          <a:noFill/>
          <a:ln w="25400">
            <a:solidFill>
              <a:srgbClr val="D2D2E1"/>
            </a:solidFill>
          </a:ln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TABLE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#batches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BatchNo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     PRIMARY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KEY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BatchNo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))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#batches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FF00FF"/>
                </a:solidFill>
                <a:latin typeface="Consolas" panose="020B0609020204030204" pitchFamily="49" charset="0"/>
              </a:rPr>
              <a:t>row_number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OVER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b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</a:b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    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-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/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batchsize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2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A5B125-A05B-4BA6-ADA3-59543B0A1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E6D5A6C-335C-4690-B10B-0E6A14178151}"/>
              </a:ext>
            </a:extLst>
          </p:cNvPr>
          <p:cNvSpPr/>
          <p:nvPr/>
        </p:nvSpPr>
        <p:spPr>
          <a:xfrm>
            <a:off x="3888698" y="2300495"/>
            <a:ext cx="4343620" cy="335474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659166-C431-4050-A444-DBE3C22B3A9A}"/>
              </a:ext>
            </a:extLst>
          </p:cNvPr>
          <p:cNvSpPr txBox="1"/>
          <p:nvPr/>
        </p:nvSpPr>
        <p:spPr>
          <a:xfrm>
            <a:off x="628649" y="4240800"/>
            <a:ext cx="78876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75" indent="-342875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GB" sz="3000" dirty="0">
                <a:latin typeface="Bahnschrift Light SemiCondensed" panose="020B0502040204020203" pitchFamily="34" charset="0"/>
              </a:rPr>
              <a:t>Contiguous set of keys for efficient join.</a:t>
            </a:r>
          </a:p>
          <a:p>
            <a:pPr marL="342875" indent="-342875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GB" sz="3000" dirty="0">
                <a:latin typeface="Bahnschrift Light SemiCondensed" panose="020B0502040204020203" pitchFamily="34" charset="0"/>
              </a:rPr>
              <a:t>2.5-6 times longer than  plain TOP loop in my tests.</a:t>
            </a:r>
          </a:p>
          <a:p>
            <a:pPr marL="800075" lvl="1" indent="-342875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GB" sz="2500" dirty="0">
                <a:latin typeface="Bahnschrift Light SemiCondensed" panose="020B0502040204020203" pitchFamily="34" charset="0"/>
              </a:rPr>
              <a:t>Caveat: This result depends on the profile of the table.</a:t>
            </a:r>
          </a:p>
          <a:p>
            <a:pPr marL="342875" indent="-342875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GB" sz="3000" dirty="0">
                <a:latin typeface="Bahnschrift Light SemiCondensed" panose="020B0502040204020203" pitchFamily="34" charset="0"/>
              </a:rPr>
              <a:t>We’re sacrificing efficiency for simplicity.</a:t>
            </a:r>
          </a:p>
          <a:p>
            <a:pPr marL="342875" indent="-342875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GB" sz="3000" dirty="0">
                <a:latin typeface="Bahnschrift Light SemiCondensed" panose="020B0502040204020203" pitchFamily="34" charset="0"/>
              </a:rPr>
              <a:t>Drawback: requires initial scan of the table.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EE9779F-891A-480B-8F09-C18C9036323A}"/>
              </a:ext>
            </a:extLst>
          </p:cNvPr>
          <p:cNvSpPr/>
          <p:nvPr/>
        </p:nvSpPr>
        <p:spPr>
          <a:xfrm>
            <a:off x="4044815" y="3090808"/>
            <a:ext cx="4269598" cy="335474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</p:spTree>
    <p:extLst>
      <p:ext uri="{BB962C8B-B14F-4D97-AF65-F5344CB8AC3E}">
        <p14:creationId xmlns:p14="http://schemas.microsoft.com/office/powerpoint/2010/main" val="1365306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147851-A26C-4250-99B7-5D3B0A564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Alternative: Small Temp Table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22AE50-1EAD-4904-8443-17267642C7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40000"/>
            <a:ext cx="7886700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Fill up the temp table batch by batch in the loop.</a:t>
            </a:r>
          </a:p>
          <a:p>
            <a:endParaRPr lang="en-GB" sz="32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D9858C-DDAE-4B63-BB10-6BA416696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347196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3659375-20D0-406B-AF09-D93B50675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618B45C-22A9-4202-A54B-665EB69DD204}"/>
              </a:ext>
            </a:extLst>
          </p:cNvPr>
          <p:cNvSpPr/>
          <p:nvPr/>
        </p:nvSpPr>
        <p:spPr>
          <a:xfrm>
            <a:off x="1" y="0"/>
            <a:ext cx="9144000" cy="6817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rowcnt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bsize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, @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OrdID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PrdID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endParaRPr lang="en-GB" sz="2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TABLE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#batch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b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</a:b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                     PRIMARY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KEY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))</a:t>
            </a:r>
            <a:endParaRPr lang="en-GB" sz="2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OrdID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-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1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rowcnt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bsize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GB" sz="2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TRUNCATE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TABLE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#batch</a:t>
            </a:r>
          </a:p>
          <a:p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#batch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endParaRPr lang="en-GB" sz="2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      SELECT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TOP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@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bsize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b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</a:b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      WHERE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OrdID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PrdID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OR</a:t>
            </a:r>
            <a:endParaRPr lang="en-GB" sz="2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OrdID</a:t>
            </a:r>
            <a:endParaRPr lang="en-GB" sz="2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      ORDER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endParaRPr lang="en-GB" sz="2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rowcnt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FF00FF"/>
                </a:solidFill>
                <a:latin typeface="Consolas" panose="020B0609020204030204" pitchFamily="49" charset="0"/>
              </a:rPr>
              <a:t>@@</a:t>
            </a:r>
            <a:r>
              <a:rPr lang="en-GB" sz="2300" dirty="0" err="1">
                <a:solidFill>
                  <a:srgbClr val="FF00FF"/>
                </a:solidFill>
                <a:latin typeface="Consolas" panose="020B0609020204030204" pitchFamily="49" charset="0"/>
              </a:rPr>
              <a:t>rowcount</a:t>
            </a:r>
            <a:endParaRPr lang="en-GB" sz="2300" dirty="0">
              <a:solidFill>
                <a:srgbClr val="FF00FF"/>
              </a:solidFill>
              <a:latin typeface="Consolas" panose="020B0609020204030204" pitchFamily="49" charset="0"/>
            </a:endParaRPr>
          </a:p>
          <a:p>
            <a:r>
              <a:rPr lang="en-GB" sz="2300" dirty="0">
                <a:solidFill>
                  <a:srgbClr val="FF00FF"/>
                </a:solidFill>
                <a:latin typeface="Consolas" panose="020B0609020204030204" pitchFamily="49" charset="0"/>
              </a:rPr>
              <a:t>   UPDATE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  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SET   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endParaRPr lang="en-GB" sz="2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   SELECT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TOP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1 @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OrdID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PrdID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b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</a:b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  #batch</a:t>
            </a:r>
          </a:p>
          <a:p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   ORDER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DESC</a:t>
            </a:r>
            <a:r>
              <a:rPr lang="en-GB" sz="23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dirty="0">
                <a:solidFill>
                  <a:srgbClr val="0000FF"/>
                </a:solidFill>
                <a:latin typeface="Consolas" panose="020B0609020204030204" pitchFamily="49" charset="0"/>
              </a:rPr>
              <a:t>DESC</a:t>
            </a:r>
            <a:endParaRPr lang="en-GB" sz="23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6D7C42C-BF77-4B5F-A3CE-B53CFCB384ED}"/>
              </a:ext>
            </a:extLst>
          </p:cNvPr>
          <p:cNvSpPr/>
          <p:nvPr/>
        </p:nvSpPr>
        <p:spPr>
          <a:xfrm>
            <a:off x="982980" y="3543300"/>
            <a:ext cx="7993752" cy="731520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C53B61A-8F4F-4016-B87E-D4D43B37E7CA}"/>
              </a:ext>
            </a:extLst>
          </p:cNvPr>
          <p:cNvSpPr/>
          <p:nvPr/>
        </p:nvSpPr>
        <p:spPr>
          <a:xfrm>
            <a:off x="3378912" y="6356359"/>
            <a:ext cx="735888" cy="365125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1EF7171-A8C7-49E3-BF05-003A4B19E264}"/>
              </a:ext>
            </a:extLst>
          </p:cNvPr>
          <p:cNvSpPr/>
          <p:nvPr/>
        </p:nvSpPr>
        <p:spPr>
          <a:xfrm>
            <a:off x="5965902" y="6361448"/>
            <a:ext cx="735888" cy="365125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9202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147851-A26C-4250-99B7-5D3B0A564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Alternative: Small Temp Table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22AE50-1EAD-4904-8443-17267642C7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40000"/>
            <a:ext cx="7886700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Fill up the temp table batch by batch in the loop.</a:t>
            </a:r>
          </a:p>
          <a:p>
            <a:endParaRPr lang="en-GB" sz="3200" dirty="0"/>
          </a:p>
          <a:p>
            <a:r>
              <a:rPr lang="en-GB" dirty="0"/>
              <a:t>Avoids an initial full scan of the table.</a:t>
            </a:r>
          </a:p>
          <a:p>
            <a:pPr lvl="1">
              <a:spcBef>
                <a:spcPts val="750"/>
              </a:spcBef>
            </a:pPr>
            <a:r>
              <a:rPr lang="en-GB" dirty="0"/>
              <a:t>Good when you want to be nice to others.</a:t>
            </a:r>
          </a:p>
          <a:p>
            <a:r>
              <a:rPr lang="en-GB" dirty="0"/>
              <a:t>In my tests, slower than the big temp table for some batch sizes, and faster for others.</a:t>
            </a:r>
          </a:p>
          <a:p>
            <a:pPr lvl="1">
              <a:spcBef>
                <a:spcPts val="750"/>
              </a:spcBef>
            </a:pPr>
            <a:r>
              <a:rPr lang="en-GB" dirty="0"/>
              <a:t>Again: performance depends on the profile of the table.</a:t>
            </a:r>
          </a:p>
          <a:p>
            <a:r>
              <a:rPr lang="en-GB" dirty="0"/>
              <a:t>More samples, including solutions with only variables in this script: </a:t>
            </a:r>
          </a:p>
          <a:p>
            <a:pPr lvl="1"/>
            <a:r>
              <a:rPr lang="en-GB" dirty="0"/>
              <a:t>Also performance data in the end of the file.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D9858C-DDAE-4B63-BB10-6BA416696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2969C4-C74B-4463-A9BC-AA62EF1DB2B1}"/>
              </a:ext>
            </a:extLst>
          </p:cNvPr>
          <p:cNvSpPr txBox="1"/>
          <p:nvPr/>
        </p:nvSpPr>
        <p:spPr>
          <a:xfrm>
            <a:off x="4365798" y="5003912"/>
            <a:ext cx="1304110" cy="230832"/>
          </a:xfrm>
          <a:prstGeom prst="rect">
            <a:avLst/>
          </a:prstGeom>
          <a:solidFill>
            <a:schemeClr val="bg1">
              <a:lumMod val="85000"/>
              <a:alpha val="46000"/>
            </a:schemeClr>
          </a:solidFill>
          <a:ln w="19050">
            <a:solidFill>
              <a:schemeClr val="accent1">
                <a:lumMod val="40000"/>
                <a:lumOff val="60000"/>
                <a:alpha val="54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900" dirty="0"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03_multicolbatching.sql</a:t>
            </a:r>
            <a:endParaRPr lang="en-GB" sz="900" dirty="0"/>
          </a:p>
        </p:txBody>
      </p:sp>
    </p:spTree>
    <p:extLst>
      <p:ext uri="{BB962C8B-B14F-4D97-AF65-F5344CB8AC3E}">
        <p14:creationId xmlns:p14="http://schemas.microsoft.com/office/powerpoint/2010/main" val="133644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33D80E-0E41-4088-B339-E71CD419B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What if Work Is Interrupted?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2A0A5B-F234-40B2-9602-044C567851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Just ignore and start over.</a:t>
            </a:r>
          </a:p>
          <a:p>
            <a:pPr lvl="1"/>
            <a:r>
              <a:rPr lang="en-GB" dirty="0"/>
              <a:t>Works well with purges.</a:t>
            </a:r>
          </a:p>
          <a:p>
            <a:pPr lvl="1"/>
            <a:r>
              <a:rPr lang="en-GB" dirty="0"/>
              <a:t>Also with absolute updates, but you will redo work.</a:t>
            </a:r>
          </a:p>
          <a:p>
            <a:r>
              <a:rPr lang="en-GB" dirty="0"/>
              <a:t>Use logic of your operation to find out where you were.</a:t>
            </a:r>
          </a:p>
          <a:p>
            <a:pPr lvl="1">
              <a:spcBef>
                <a:spcPts val="750"/>
              </a:spcBef>
            </a:pPr>
            <a:r>
              <a:rPr lang="en-GB" dirty="0"/>
              <a:t>For instance, finding the last row you inserted.</a:t>
            </a:r>
          </a:p>
          <a:p>
            <a:r>
              <a:rPr lang="en-GB" dirty="0"/>
              <a:t>Add a help table to track where you are (not in </a:t>
            </a:r>
            <a:r>
              <a:rPr lang="en-GB" dirty="0" err="1"/>
              <a:t>tempdb</a:t>
            </a:r>
            <a:r>
              <a:rPr lang="en-GB" dirty="0"/>
              <a:t>!).</a:t>
            </a:r>
          </a:p>
          <a:p>
            <a:r>
              <a:rPr lang="en-GB" dirty="0"/>
              <a:t>Restore a backup.</a:t>
            </a:r>
          </a:p>
          <a:p>
            <a:pPr lvl="1"/>
            <a:r>
              <a:rPr lang="en-GB" dirty="0"/>
              <a:t>When nothing else is safe, for instance with a relative update, and you did not plan ahead.</a:t>
            </a:r>
          </a:p>
          <a:p>
            <a:pPr lvl="1"/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52E791-463C-48E9-98A1-0A336CF49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F5DFD9-374A-4D08-894D-E7CE2A88741B}"/>
              </a:ext>
            </a:extLst>
          </p:cNvPr>
          <p:cNvSpPr txBox="1"/>
          <p:nvPr/>
        </p:nvSpPr>
        <p:spPr>
          <a:xfrm>
            <a:off x="3864156" y="1222203"/>
            <a:ext cx="1415688" cy="230832"/>
          </a:xfrm>
          <a:prstGeom prst="rect">
            <a:avLst/>
          </a:prstGeom>
          <a:solidFill>
            <a:schemeClr val="bg1">
              <a:lumMod val="85000"/>
              <a:alpha val="46000"/>
            </a:schemeClr>
          </a:solidFill>
          <a:ln w="19050">
            <a:solidFill>
              <a:schemeClr val="accent1">
                <a:lumMod val="40000"/>
                <a:lumOff val="60000"/>
                <a:alpha val="54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900"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04_restart_strategies.sql</a:t>
            </a:r>
            <a:endParaRPr lang="en-GB" sz="900"/>
          </a:p>
        </p:txBody>
      </p:sp>
    </p:spTree>
    <p:extLst>
      <p:ext uri="{BB962C8B-B14F-4D97-AF65-F5344CB8AC3E}">
        <p14:creationId xmlns:p14="http://schemas.microsoft.com/office/powerpoint/2010/main" val="2350713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BB26C-B697-4878-B9BF-24973DFC7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The Risk for Bugs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E4A409-53F0-494E-A6C2-E64E706422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Introducing batching means increased complexity, and coding casually, you may:</a:t>
            </a:r>
          </a:p>
          <a:p>
            <a:pPr lvl="1">
              <a:spcBef>
                <a:spcPts val="750"/>
              </a:spcBef>
            </a:pPr>
            <a:r>
              <a:rPr lang="en-GB" dirty="0"/>
              <a:t>Skip a row between batches.</a:t>
            </a:r>
          </a:p>
          <a:p>
            <a:pPr lvl="1">
              <a:spcBef>
                <a:spcPts val="750"/>
              </a:spcBef>
            </a:pPr>
            <a:r>
              <a:rPr lang="en-GB" dirty="0"/>
              <a:t>Process the same row in two batches.</a:t>
            </a:r>
          </a:p>
          <a:p>
            <a:pPr lvl="1">
              <a:spcBef>
                <a:spcPts val="750"/>
              </a:spcBef>
            </a:pPr>
            <a:r>
              <a:rPr lang="en-GB" dirty="0"/>
              <a:t>Miss the last  few rows.</a:t>
            </a:r>
          </a:p>
          <a:p>
            <a:r>
              <a:rPr lang="en-GB" dirty="0"/>
              <a:t>Test on small data set with different batch sizes.</a:t>
            </a:r>
          </a:p>
          <a:p>
            <a:pPr lvl="1">
              <a:spcBef>
                <a:spcPts val="750"/>
              </a:spcBef>
            </a:pPr>
            <a:r>
              <a:rPr lang="en-GB" dirty="0"/>
              <a:t>Last batch full minus one, exactly full, just a single row.</a:t>
            </a:r>
          </a:p>
          <a:p>
            <a:r>
              <a:rPr lang="en-GB" dirty="0"/>
              <a:t>Review your code.</a:t>
            </a:r>
          </a:p>
          <a:p>
            <a:r>
              <a:rPr lang="en-GB" dirty="0"/>
              <a:t>If possible, add assertions to check.</a:t>
            </a:r>
          </a:p>
          <a:p>
            <a:pPr lvl="1">
              <a:spcBef>
                <a:spcPts val="750"/>
              </a:spcBef>
            </a:pPr>
            <a:r>
              <a:rPr lang="en-GB" dirty="0"/>
              <a:t>E.g. when copying rows to a new table, check row count.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5A7B86-F1B9-4080-9EE2-FD1577C5E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770287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855BE5-D11E-49E6-A3B0-76902A16667F}"/>
              </a:ext>
            </a:extLst>
          </p:cNvPr>
          <p:cNvSpPr txBox="1"/>
          <p:nvPr/>
        </p:nvSpPr>
        <p:spPr>
          <a:xfrm>
            <a:off x="1477109" y="1356907"/>
            <a:ext cx="6422781" cy="2369880"/>
          </a:xfrm>
          <a:prstGeom prst="rect">
            <a:avLst/>
          </a:prstGeom>
          <a:solidFill>
            <a:schemeClr val="accent6">
              <a:lumMod val="40000"/>
              <a:lumOff val="60000"/>
              <a:alpha val="46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 err="1">
                <a:solidFill>
                  <a:srgbClr val="002060"/>
                </a:solidFill>
                <a:latin typeface="Bahnschrift SemiBold" panose="020B0502040204020203" pitchFamily="34" charset="0"/>
              </a:rPr>
              <a:t>Erland</a:t>
            </a:r>
            <a:r>
              <a:rPr lang="en-GB" sz="3600" dirty="0">
                <a:solidFill>
                  <a:srgbClr val="002060"/>
                </a:solidFill>
                <a:latin typeface="Bahnschrift SemiBold" panose="020B0502040204020203" pitchFamily="34" charset="0"/>
              </a:rPr>
              <a:t> </a:t>
            </a:r>
            <a:r>
              <a:rPr lang="en-GB" sz="3600" dirty="0" err="1">
                <a:solidFill>
                  <a:srgbClr val="002060"/>
                </a:solidFill>
                <a:latin typeface="Bahnschrift SemiBold" panose="020B0502040204020203" pitchFamily="34" charset="0"/>
              </a:rPr>
              <a:t>Sommarskog</a:t>
            </a:r>
            <a:endParaRPr lang="en-GB" sz="3600" dirty="0">
              <a:solidFill>
                <a:srgbClr val="002060"/>
              </a:solidFill>
              <a:latin typeface="Bahnschrift SemiBold" panose="020B0502040204020203" pitchFamily="34" charset="0"/>
            </a:endParaRPr>
          </a:p>
          <a:p>
            <a:pPr algn="ctr"/>
            <a:r>
              <a:rPr lang="en-GB" sz="2800" dirty="0">
                <a:solidFill>
                  <a:srgbClr val="002060"/>
                </a:solidFill>
                <a:latin typeface="Bahnschrift SemiBold SemiConden" panose="020B0502040204020203" pitchFamily="34" charset="0"/>
              </a:rPr>
              <a:t>Independent consultant based in Stockholm</a:t>
            </a:r>
          </a:p>
          <a:p>
            <a:pPr algn="ctr"/>
            <a:r>
              <a:rPr lang="en-GB" sz="2800" dirty="0">
                <a:solidFill>
                  <a:srgbClr val="002060"/>
                </a:solidFill>
                <a:latin typeface="Bahnschrift SemiBold SemiConden" panose="020B0502040204020203" pitchFamily="34" charset="0"/>
              </a:rPr>
              <a:t>SQL Server MVP since 2001</a:t>
            </a:r>
          </a:p>
          <a:p>
            <a:pPr algn="ctr"/>
            <a:r>
              <a:rPr lang="en-GB" sz="2800" dirty="0">
                <a:solidFill>
                  <a:srgbClr val="002060"/>
                </a:solidFill>
                <a:latin typeface="Bahnschrift SemiBold SemiConden" panose="020B0502040204020203" pitchFamily="34" charset="0"/>
              </a:rPr>
              <a:t>http://www.sommarskog.se</a:t>
            </a:r>
            <a:br>
              <a:rPr lang="en-GB" sz="2800" dirty="0">
                <a:solidFill>
                  <a:srgbClr val="002060"/>
                </a:solidFill>
                <a:latin typeface="Bahnschrift SemiBold SemiConden" panose="020B0502040204020203" pitchFamily="34" charset="0"/>
              </a:rPr>
            </a:br>
            <a:r>
              <a:rPr lang="en-GB" sz="2800" dirty="0">
                <a:solidFill>
                  <a:srgbClr val="002060"/>
                </a:solidFill>
                <a:latin typeface="Bahnschrift SemiBold SemiConden" panose="020B0502040204020203" pitchFamily="34" charset="0"/>
              </a:rPr>
              <a:t>esquel@sommarskog.se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E3A905-E82F-467E-BEF4-AAAA801455E2}"/>
              </a:ext>
            </a:extLst>
          </p:cNvPr>
          <p:cNvSpPr txBox="1"/>
          <p:nvPr/>
        </p:nvSpPr>
        <p:spPr>
          <a:xfrm>
            <a:off x="1477109" y="4325817"/>
            <a:ext cx="6422781" cy="1384995"/>
          </a:xfrm>
          <a:prstGeom prst="rect">
            <a:avLst/>
          </a:prstGeom>
          <a:solidFill>
            <a:schemeClr val="accent6">
              <a:lumMod val="40000"/>
              <a:lumOff val="60000"/>
              <a:alpha val="46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2060"/>
                </a:solidFill>
                <a:latin typeface="Bahnschrift SemiBold SemiConden" panose="020B0502040204020203" pitchFamily="34" charset="0"/>
              </a:rPr>
              <a:t>Slides and scripts are available on </a:t>
            </a:r>
            <a:r>
              <a:rPr lang="en-GB" sz="2800" dirty="0">
                <a:solidFill>
                  <a:srgbClr val="002060"/>
                </a:solidFill>
                <a:latin typeface="Bahnschrift SemiBold SemiConden" panose="020B0502040204020203" pitchFamily="34" charset="0"/>
                <a:hlinkClick r:id="rId3"/>
              </a:rPr>
              <a:t>http://sommarskog.se/present</a:t>
            </a:r>
            <a:endParaRPr lang="en-GB" sz="2800" dirty="0">
              <a:solidFill>
                <a:srgbClr val="002060"/>
              </a:solidFill>
              <a:latin typeface="Bahnschrift SemiBold SemiConden" panose="020B0502040204020203" pitchFamily="34" charset="0"/>
            </a:endParaRPr>
          </a:p>
          <a:p>
            <a:pPr algn="ctr"/>
            <a:r>
              <a:rPr lang="en-GB" sz="2800" dirty="0">
                <a:solidFill>
                  <a:srgbClr val="002060"/>
                </a:solidFill>
                <a:latin typeface="Bahnschrift SemiBold SemiConden" panose="020B0502040204020203" pitchFamily="34" charset="0"/>
              </a:rPr>
              <a:t>and the SQL Day web site</a:t>
            </a:r>
          </a:p>
        </p:txBody>
      </p:sp>
    </p:spTree>
    <p:extLst>
      <p:ext uri="{BB962C8B-B14F-4D97-AF65-F5344CB8AC3E}">
        <p14:creationId xmlns:p14="http://schemas.microsoft.com/office/powerpoint/2010/main" val="4021544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3D99F-A092-4BCC-85F8-476906527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Testing for Performance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3669F4-24D0-4B35-A3F4-24533FCCD6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Testing all possible variations is usually not viable – takes too much time.</a:t>
            </a:r>
          </a:p>
          <a:p>
            <a:r>
              <a:rPr lang="en-GB" dirty="0"/>
              <a:t>You will need to make a choice from gut feeling.</a:t>
            </a:r>
          </a:p>
          <a:p>
            <a:r>
              <a:rPr lang="en-GB" dirty="0"/>
              <a:t>Test on a copy of the production database. Make sure that you have the same settings for:</a:t>
            </a:r>
          </a:p>
          <a:p>
            <a:pPr lvl="1">
              <a:spcBef>
                <a:spcPts val="750"/>
              </a:spcBef>
            </a:pPr>
            <a:r>
              <a:rPr lang="en-GB" dirty="0"/>
              <a:t>Recovery model.</a:t>
            </a:r>
          </a:p>
          <a:p>
            <a:pPr lvl="1">
              <a:spcBef>
                <a:spcPts val="750"/>
              </a:spcBef>
            </a:pPr>
            <a:r>
              <a:rPr lang="en-GB" dirty="0"/>
              <a:t>Snapshot / Read-committed snapshot.</a:t>
            </a:r>
          </a:p>
          <a:p>
            <a:pPr lvl="1">
              <a:spcBef>
                <a:spcPts val="750"/>
              </a:spcBef>
            </a:pPr>
            <a:r>
              <a:rPr lang="en-GB" dirty="0"/>
              <a:t>Accelerated Data Recovery (new in SQL 2019).</a:t>
            </a:r>
          </a:p>
          <a:p>
            <a:pPr lvl="1">
              <a:spcBef>
                <a:spcPts val="750"/>
              </a:spcBef>
            </a:pPr>
            <a:r>
              <a:rPr lang="en-GB" dirty="0"/>
              <a:t>Available memory etc.</a:t>
            </a:r>
          </a:p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03C7B8-A8F3-4579-AF0B-90653468A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130024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BD707-6585-4611-AFB5-76E575069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Batching to Handle Errors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A02739-3DE2-43EF-8DAF-6EFA312BD1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40000"/>
            <a:ext cx="7886700" cy="4680000"/>
          </a:xfrm>
        </p:spPr>
        <p:txBody>
          <a:bodyPr>
            <a:normAutofit/>
          </a:bodyPr>
          <a:lstStyle/>
          <a:p>
            <a:r>
              <a:rPr lang="en-GB" dirty="0"/>
              <a:t>Sometimes all-or-nothing is not what we want.</a:t>
            </a:r>
          </a:p>
          <a:p>
            <a:pPr>
              <a:lnSpc>
                <a:spcPct val="80000"/>
              </a:lnSpc>
            </a:pPr>
            <a:r>
              <a:rPr lang="en-GB" dirty="0"/>
              <a:t>Example: read 45 000 orders from a file. If one order cannot be inserted because of incorrect data, we still want the others.</a:t>
            </a:r>
          </a:p>
          <a:p>
            <a:r>
              <a:rPr lang="en-GB" dirty="0"/>
              <a:t>Divide input into batches. On error, re-divide the batch into smaller and try again, eventually leading to a batch size of one.</a:t>
            </a:r>
          </a:p>
          <a:p>
            <a:r>
              <a:rPr lang="en-GB" dirty="0"/>
              <a:t>Pick initial batch size from how common you expect errors to be. </a:t>
            </a:r>
          </a:p>
          <a:p>
            <a:r>
              <a:rPr lang="en-GB" dirty="0"/>
              <a:t>E.g. one error per 10 000 rows =&gt; batch size of 1 000.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5EF231-F6E8-4B79-BCA1-7BA584E6C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F64B38E-A132-499A-A098-FE68FAC1ED40}"/>
              </a:ext>
            </a:extLst>
          </p:cNvPr>
          <p:cNvSpPr txBox="1"/>
          <p:nvPr/>
        </p:nvSpPr>
        <p:spPr>
          <a:xfrm>
            <a:off x="5702452" y="5647745"/>
            <a:ext cx="2539696" cy="230832"/>
          </a:xfrm>
          <a:prstGeom prst="rect">
            <a:avLst/>
          </a:prstGeom>
          <a:solidFill>
            <a:schemeClr val="bg1">
              <a:lumMod val="85000"/>
              <a:alpha val="46000"/>
            </a:schemeClr>
          </a:solidFill>
          <a:ln w="19050">
            <a:solidFill>
              <a:schemeClr val="accent1">
                <a:lumMod val="40000"/>
                <a:lumOff val="60000"/>
                <a:alpha val="54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900" dirty="0"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05_trapping-errors.sql</a:t>
            </a:r>
            <a:r>
              <a:rPr lang="en-GB" sz="900" dirty="0"/>
              <a:t>         </a:t>
            </a:r>
            <a:r>
              <a:rPr lang="en-GB" sz="900" dirty="0"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05b_loop_trapping..sql</a:t>
            </a:r>
            <a:endParaRPr lang="en-GB" sz="900" dirty="0"/>
          </a:p>
        </p:txBody>
      </p:sp>
    </p:spTree>
    <p:extLst>
      <p:ext uri="{BB962C8B-B14F-4D97-AF65-F5344CB8AC3E}">
        <p14:creationId xmlns:p14="http://schemas.microsoft.com/office/powerpoint/2010/main" val="103812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AAC00-59E1-4273-9667-A934377955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Looping Abreast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CB1458-6455-4903-BA53-0EFA93FDAD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Some problems are difficult or impossible to solve with only set-based code.</a:t>
            </a:r>
          </a:p>
          <a:p>
            <a:r>
              <a:rPr lang="en-GB" dirty="0"/>
              <a:t>Or a set-based solution exists, but is inefficient.</a:t>
            </a:r>
          </a:p>
          <a:p>
            <a:r>
              <a:rPr lang="en-GB" dirty="0"/>
              <a:t>Typically problems that can be solved with a single pass over the data. (But the optimizer cannot see this.)</a:t>
            </a:r>
          </a:p>
          <a:p>
            <a:r>
              <a:rPr lang="en-GB" dirty="0"/>
              <a:t>To compute the  result for one customer (or whatever), a loop over its data is needed. </a:t>
            </a:r>
          </a:p>
          <a:p>
            <a:r>
              <a:rPr lang="en-GB" dirty="0"/>
              <a:t>But no need to loop over the customers – handle them abreast!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60883F-3AB0-447E-9682-0B3D829ED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499676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A0A613-71FA-45EC-851A-E39ACA9EC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The Christmas-Presents 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91019D-B83E-4809-922A-3F794C49FF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Every time a customer has bought for a total of one million, they are entitled to a Christmas present.</a:t>
            </a:r>
          </a:p>
          <a:p>
            <a:r>
              <a:rPr lang="en-GB" dirty="0"/>
              <a:t>When they have passed the limit, they restart on zero, no matter the excess amount of the last order.</a:t>
            </a:r>
          </a:p>
          <a:p>
            <a:r>
              <a:rPr lang="en-GB" dirty="0"/>
              <a:t>A customer cannot earn more than 10 Christmas presents.</a:t>
            </a:r>
          </a:p>
          <a:p>
            <a:r>
              <a:rPr lang="en-GB" dirty="0"/>
              <a:t>Simple-minded loop solution: </a:t>
            </a:r>
          </a:p>
          <a:p>
            <a:r>
              <a:rPr lang="en-GB" dirty="0"/>
              <a:t>Looping abreast: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2E9D26-F48E-4DD2-ACBE-CAF48DD895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7A557A-206C-4F53-BAAE-0142C92F6797}"/>
              </a:ext>
            </a:extLst>
          </p:cNvPr>
          <p:cNvSpPr txBox="1"/>
          <p:nvPr/>
        </p:nvSpPr>
        <p:spPr>
          <a:xfrm>
            <a:off x="3491605" y="4496907"/>
            <a:ext cx="1492990" cy="261610"/>
          </a:xfrm>
          <a:prstGeom prst="rect">
            <a:avLst/>
          </a:prstGeom>
          <a:solidFill>
            <a:schemeClr val="bg1">
              <a:lumMod val="85000"/>
              <a:alpha val="46000"/>
            </a:schemeClr>
          </a:solidFill>
          <a:ln w="19050">
            <a:solidFill>
              <a:schemeClr val="accent1">
                <a:lumMod val="40000"/>
                <a:lumOff val="60000"/>
                <a:alpha val="54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100" dirty="0"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07_looping-abreast.sql</a:t>
            </a:r>
            <a:endParaRPr lang="en-GB" sz="11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61B90A-08E6-4C7E-B2BE-6C2BDC43A86A}"/>
              </a:ext>
            </a:extLst>
          </p:cNvPr>
          <p:cNvSpPr txBox="1"/>
          <p:nvPr/>
        </p:nvSpPr>
        <p:spPr>
          <a:xfrm>
            <a:off x="5307980" y="4082162"/>
            <a:ext cx="1382751" cy="261610"/>
          </a:xfrm>
          <a:prstGeom prst="rect">
            <a:avLst/>
          </a:prstGeom>
          <a:solidFill>
            <a:schemeClr val="bg1">
              <a:lumMod val="85000"/>
              <a:alpha val="46000"/>
            </a:schemeClr>
          </a:solidFill>
          <a:ln w="19050">
            <a:solidFill>
              <a:schemeClr val="accent1">
                <a:lumMod val="40000"/>
                <a:lumOff val="60000"/>
                <a:alpha val="54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100" dirty="0"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06-presentsloop.sql</a:t>
            </a: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2885506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6E083B-D804-4E8D-8B21-CBA4EF5C8A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Looping-Abreast </a:t>
            </a:r>
            <a:r>
              <a:rPr lang="en-GB" dirty="0"/>
              <a:t>Techniques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CA93A5-C968-40B5-86DE-70B42A654F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Commonly, you need to number the transactions per customer (or whatever) with </a:t>
            </a:r>
            <a:r>
              <a:rPr lang="en-GB" dirty="0" err="1"/>
              <a:t>row_number</a:t>
            </a:r>
            <a:r>
              <a:rPr lang="en-GB" dirty="0"/>
              <a:t> and materialise the numbering in a temp table with </a:t>
            </a:r>
            <a:r>
              <a:rPr lang="en-GB" dirty="0" err="1"/>
              <a:t>BatchNo</a:t>
            </a:r>
            <a:r>
              <a:rPr lang="en-GB" dirty="0"/>
              <a:t> as the leading key. Then you loop over the batch numbers.</a:t>
            </a:r>
          </a:p>
          <a:p>
            <a:r>
              <a:rPr lang="en-GB" dirty="0"/>
              <a:t>But sometimes the problem has a built-in iteration column, for instance a date. </a:t>
            </a:r>
          </a:p>
          <a:p>
            <a:r>
              <a:rPr lang="en-GB" dirty="0"/>
              <a:t>A twist: after earning a present, need to wait ten days before start earning a new one.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F95B2D-BC30-48D0-8838-093BCC075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C6BCD85-ADAF-44A1-9659-D93F17FD859D}"/>
              </a:ext>
            </a:extLst>
          </p:cNvPr>
          <p:cNvSpPr txBox="1"/>
          <p:nvPr/>
        </p:nvSpPr>
        <p:spPr>
          <a:xfrm>
            <a:off x="6259557" y="4675967"/>
            <a:ext cx="1758170" cy="261610"/>
          </a:xfrm>
          <a:prstGeom prst="rect">
            <a:avLst/>
          </a:prstGeom>
          <a:solidFill>
            <a:schemeClr val="bg1">
              <a:lumMod val="85000"/>
              <a:alpha val="46000"/>
            </a:schemeClr>
          </a:solidFill>
          <a:ln w="19050">
            <a:solidFill>
              <a:schemeClr val="accent1">
                <a:lumMod val="40000"/>
                <a:lumOff val="60000"/>
                <a:alpha val="54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100" dirty="0"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08_Loopimng-bareast2.sql</a:t>
            </a: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1248294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E4C78-067C-439E-8F9E-CEB8E8C19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68D12D-96B9-4426-80B4-BAEFEBB1EB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13285"/>
            <a:r>
              <a:rPr lang="en-GB" dirty="0"/>
              <a:t>When batching, make sure that you always utilise an index – repeating big scans is  extremely costly.</a:t>
            </a:r>
          </a:p>
          <a:p>
            <a:pPr marL="213285"/>
            <a:r>
              <a:rPr lang="en-GB" dirty="0"/>
              <a:t>Using TOP is a generic way to drive the batch loop.</a:t>
            </a:r>
          </a:p>
          <a:p>
            <a:pPr marL="213285"/>
            <a:r>
              <a:rPr lang="en-GB" dirty="0"/>
              <a:t>Make interval variables known to the optimizer with OPTION (RECOMPILE)  or </a:t>
            </a:r>
            <a:r>
              <a:rPr lang="en-GB" dirty="0" err="1"/>
              <a:t>sniffable</a:t>
            </a:r>
            <a:r>
              <a:rPr lang="en-GB" dirty="0"/>
              <a:t> with dynamic SQL.</a:t>
            </a:r>
          </a:p>
          <a:p>
            <a:pPr marL="213285"/>
            <a:r>
              <a:rPr lang="en-GB" dirty="0"/>
              <a:t>For multi-column keys, only care about the second level if you must! </a:t>
            </a:r>
          </a:p>
          <a:p>
            <a:pPr marL="213285"/>
            <a:r>
              <a:rPr lang="en-GB" dirty="0"/>
              <a:t>Design your batch loops to be able to restart where they were interrupted.</a:t>
            </a:r>
          </a:p>
          <a:p>
            <a:pPr marL="213285"/>
            <a:r>
              <a:rPr lang="en-GB" dirty="0"/>
              <a:t>Don’t forget to test!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2C8DED-0785-4604-87B0-941B95F21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3342345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a 5">
            <a:extLst>
              <a:ext uri="{FF2B5EF4-FFF2-40B4-BE49-F238E27FC236}">
                <a16:creationId xmlns:a16="http://schemas.microsoft.com/office/drawing/2014/main" id="{23A3BF73-E182-45DA-A5A0-B4A19E55A4BD}"/>
              </a:ext>
            </a:extLst>
          </p:cNvPr>
          <p:cNvGrpSpPr/>
          <p:nvPr/>
        </p:nvGrpSpPr>
        <p:grpSpPr>
          <a:xfrm>
            <a:off x="323528" y="1196752"/>
            <a:ext cx="8507854" cy="4616648"/>
            <a:chOff x="1876182" y="1136456"/>
            <a:chExt cx="8507854" cy="4616648"/>
          </a:xfrm>
        </p:grpSpPr>
        <p:sp>
          <p:nvSpPr>
            <p:cNvPr id="7" name="pole tekstowe 6">
              <a:extLst>
                <a:ext uri="{FF2B5EF4-FFF2-40B4-BE49-F238E27FC236}">
                  <a16:creationId xmlns:a16="http://schemas.microsoft.com/office/drawing/2014/main" id="{D51DD3F8-3A81-4C35-8BDF-BA17C2B1E0A5}"/>
                </a:ext>
              </a:extLst>
            </p:cNvPr>
            <p:cNvSpPr txBox="1"/>
            <p:nvPr/>
          </p:nvSpPr>
          <p:spPr>
            <a:xfrm>
              <a:off x="5115920" y="1136456"/>
              <a:ext cx="1960152" cy="46166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GOLD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SPONSORS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SILVER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SPONSOR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BRONZE SPONSOR</a:t>
              </a:r>
            </a:p>
          </p:txBody>
        </p:sp>
        <p:pic>
          <p:nvPicPr>
            <p:cNvPr id="8" name="Obraz 7">
              <a:extLst>
                <a:ext uri="{FF2B5EF4-FFF2-40B4-BE49-F238E27FC236}">
                  <a16:creationId xmlns:a16="http://schemas.microsoft.com/office/drawing/2014/main" id="{36C49CA5-F767-4442-9487-1DDE4A2209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104" b="20909"/>
            <a:stretch/>
          </p:blipFill>
          <p:spPr>
            <a:xfrm>
              <a:off x="6171177" y="1461485"/>
              <a:ext cx="2675175" cy="914713"/>
            </a:xfrm>
            <a:prstGeom prst="rect">
              <a:avLst/>
            </a:prstGeom>
          </p:spPr>
        </p:pic>
        <p:pic>
          <p:nvPicPr>
            <p:cNvPr id="19" name="Obraz 18">
              <a:extLst>
                <a:ext uri="{FF2B5EF4-FFF2-40B4-BE49-F238E27FC236}">
                  <a16:creationId xmlns:a16="http://schemas.microsoft.com/office/drawing/2014/main" id="{D38E9E0E-1E3E-4B4F-8741-0714A1BE55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162"/>
            <a:stretch/>
          </p:blipFill>
          <p:spPr>
            <a:xfrm>
              <a:off x="5056624" y="4083240"/>
              <a:ext cx="1925557" cy="996754"/>
            </a:xfrm>
            <a:prstGeom prst="rect">
              <a:avLst/>
            </a:prstGeom>
          </p:spPr>
        </p:pic>
        <p:grpSp>
          <p:nvGrpSpPr>
            <p:cNvPr id="10" name="Grupa 9">
              <a:extLst>
                <a:ext uri="{FF2B5EF4-FFF2-40B4-BE49-F238E27FC236}">
                  <a16:creationId xmlns:a16="http://schemas.microsoft.com/office/drawing/2014/main" id="{DE69094B-D3B0-4FD0-A3B9-13B29F63FECD}"/>
                </a:ext>
              </a:extLst>
            </p:cNvPr>
            <p:cNvGrpSpPr/>
            <p:nvPr/>
          </p:nvGrpSpPr>
          <p:grpSpPr>
            <a:xfrm>
              <a:off x="3193689" y="4486741"/>
              <a:ext cx="5760688" cy="504056"/>
              <a:chOff x="3132451" y="4587021"/>
              <a:chExt cx="5760688" cy="504056"/>
            </a:xfrm>
          </p:grpSpPr>
          <p:pic>
            <p:nvPicPr>
              <p:cNvPr id="15" name="Obraz 14">
                <a:extLst>
                  <a:ext uri="{FF2B5EF4-FFF2-40B4-BE49-F238E27FC236}">
                    <a16:creationId xmlns:a16="http://schemas.microsoft.com/office/drawing/2014/main" id="{3DB62CC0-988E-4E1B-93BA-EBE6933A17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5320" b="19556"/>
              <a:stretch/>
            </p:blipFill>
            <p:spPr>
              <a:xfrm>
                <a:off x="3132451" y="4587021"/>
                <a:ext cx="1604211" cy="504056"/>
              </a:xfrm>
              <a:prstGeom prst="rect">
                <a:avLst/>
              </a:prstGeom>
            </p:spPr>
          </p:pic>
          <p:pic>
            <p:nvPicPr>
              <p:cNvPr id="18" name="Obraz 17">
                <a:extLst>
                  <a:ext uri="{FF2B5EF4-FFF2-40B4-BE49-F238E27FC236}">
                    <a16:creationId xmlns:a16="http://schemas.microsoft.com/office/drawing/2014/main" id="{18590483-CD0E-45CB-912D-44ECD9E949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72819" y="4681896"/>
                <a:ext cx="1620320" cy="286256"/>
              </a:xfrm>
              <a:prstGeom prst="rect">
                <a:avLst/>
              </a:prstGeom>
            </p:spPr>
          </p:pic>
        </p:grpSp>
        <p:sp>
          <p:nvSpPr>
            <p:cNvPr id="12" name="Prostokąt 11">
              <a:extLst>
                <a:ext uri="{FF2B5EF4-FFF2-40B4-BE49-F238E27FC236}">
                  <a16:creationId xmlns:a16="http://schemas.microsoft.com/office/drawing/2014/main" id="{B146AF01-8973-476F-A47A-B891E8EBCF3B}"/>
                </a:ext>
              </a:extLst>
            </p:cNvPr>
            <p:cNvSpPr/>
            <p:nvPr/>
          </p:nvSpPr>
          <p:spPr>
            <a:xfrm>
              <a:off x="1876182" y="2420888"/>
              <a:ext cx="8439628" cy="45719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50000">
                  <a:schemeClr val="accent6"/>
                </a:gs>
                <a:gs pos="100000">
                  <a:schemeClr val="bg1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Prostokąt 12">
              <a:extLst>
                <a:ext uri="{FF2B5EF4-FFF2-40B4-BE49-F238E27FC236}">
                  <a16:creationId xmlns:a16="http://schemas.microsoft.com/office/drawing/2014/main" id="{F5483265-FAB7-4CDE-9DFF-6BE57BC58B56}"/>
                </a:ext>
              </a:extLst>
            </p:cNvPr>
            <p:cNvSpPr/>
            <p:nvPr/>
          </p:nvSpPr>
          <p:spPr>
            <a:xfrm>
              <a:off x="1944408" y="3812733"/>
              <a:ext cx="8439628" cy="45719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50000">
                  <a:schemeClr val="accent6"/>
                </a:gs>
                <a:gs pos="100000">
                  <a:schemeClr val="bg1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Prostokąt 13">
              <a:extLst>
                <a:ext uri="{FF2B5EF4-FFF2-40B4-BE49-F238E27FC236}">
                  <a16:creationId xmlns:a16="http://schemas.microsoft.com/office/drawing/2014/main" id="{19E670A5-A356-4A9B-B7F0-257FDF118139}"/>
                </a:ext>
              </a:extLst>
            </p:cNvPr>
            <p:cNvSpPr/>
            <p:nvPr/>
          </p:nvSpPr>
          <p:spPr>
            <a:xfrm>
              <a:off x="1876182" y="5210649"/>
              <a:ext cx="8439628" cy="45719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50000">
                  <a:schemeClr val="accent6"/>
                </a:gs>
                <a:gs pos="100000">
                  <a:schemeClr val="bg1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Prostokąt 1"/>
          <p:cNvSpPr/>
          <p:nvPr/>
        </p:nvSpPr>
        <p:spPr>
          <a:xfrm>
            <a:off x="1927739" y="1196752"/>
            <a:ext cx="21944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PLATINUM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SPONSOR</a:t>
            </a:r>
          </a:p>
        </p:txBody>
      </p:sp>
      <p:sp>
        <p:nvSpPr>
          <p:cNvPr id="22" name="Prostokąt 21"/>
          <p:cNvSpPr/>
          <p:nvPr/>
        </p:nvSpPr>
        <p:spPr>
          <a:xfrm>
            <a:off x="4823733" y="1196752"/>
            <a:ext cx="21452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STRATEGIC PARTNER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 rotWithShape="1">
          <a:blip r:embed="rId7"/>
          <a:srcRect t="6086" b="4669"/>
          <a:stretch/>
        </p:blipFill>
        <p:spPr>
          <a:xfrm>
            <a:off x="1458742" y="2923167"/>
            <a:ext cx="1127350" cy="870469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01329" y="3231192"/>
            <a:ext cx="2530838" cy="297484"/>
          </a:xfrm>
          <a:prstGeom prst="rect">
            <a:avLst/>
          </a:prstGeom>
        </p:spPr>
      </p:pic>
      <p:pic>
        <p:nvPicPr>
          <p:cNvPr id="23" name="Obraz 22"/>
          <p:cNvPicPr>
            <a:picLocks noChangeAspect="1"/>
          </p:cNvPicPr>
          <p:nvPr/>
        </p:nvPicPr>
        <p:blipFill rotWithShape="1">
          <a:blip r:embed="rId9"/>
          <a:srcRect t="33364" b="31177"/>
          <a:stretch/>
        </p:blipFill>
        <p:spPr>
          <a:xfrm>
            <a:off x="6008780" y="3028949"/>
            <a:ext cx="2602860" cy="652626"/>
          </a:xfrm>
          <a:prstGeom prst="rect">
            <a:avLst/>
          </a:prstGeom>
        </p:spPr>
      </p:pic>
      <p:pic>
        <p:nvPicPr>
          <p:cNvPr id="24" name="Obraz 2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39616" y="5768327"/>
            <a:ext cx="1967657" cy="576593"/>
          </a:xfrm>
          <a:prstGeom prst="rect">
            <a:avLst/>
          </a:prstGeom>
        </p:spPr>
      </p:pic>
      <p:pic>
        <p:nvPicPr>
          <p:cNvPr id="25" name="Obraz 2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09494" y="1657921"/>
            <a:ext cx="2720050" cy="65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2325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9D838-F4FD-4130-B4E4-17FFEB8CA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End of the Batch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B83AEF-7B11-4053-BBD2-9ED4D14B82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err="1"/>
              <a:t>Erland</a:t>
            </a:r>
            <a:r>
              <a:rPr lang="en-GB" dirty="0"/>
              <a:t> </a:t>
            </a:r>
            <a:r>
              <a:rPr lang="en-GB" dirty="0" err="1"/>
              <a:t>Sommarskog</a:t>
            </a:r>
            <a:endParaRPr lang="en-GB" dirty="0"/>
          </a:p>
          <a:p>
            <a:pPr marL="0" indent="0">
              <a:buNone/>
            </a:pPr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esquel@sommarskog.se</a:t>
            </a:r>
            <a:endParaRPr lang="en-GB" dirty="0"/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Slides and scripts on the SQL Day web site and </a:t>
            </a:r>
            <a:r>
              <a:rPr lang="en-GB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http://www.sommarskog.se/present</a:t>
            </a:r>
            <a:r>
              <a:rPr lang="en-GB" dirty="0"/>
              <a:t> .</a:t>
            </a:r>
            <a:br>
              <a:rPr lang="en-GB" dirty="0"/>
            </a:br>
            <a:endParaRPr lang="en-GB" dirty="0"/>
          </a:p>
          <a:p>
            <a:pPr marL="0" indent="0">
              <a:buNone/>
            </a:pPr>
            <a:r>
              <a:rPr lang="en-GB" dirty="0" err="1"/>
              <a:t>BigDB</a:t>
            </a:r>
            <a:r>
              <a:rPr lang="en-GB" dirty="0"/>
              <a:t> is here: </a:t>
            </a:r>
            <a:r>
              <a:rPr lang="en-GB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http://www.sommarskog.se/present/BigDB.bak</a:t>
            </a:r>
            <a:r>
              <a:rPr lang="en-GB" dirty="0"/>
              <a:t>.</a:t>
            </a:r>
          </a:p>
          <a:p>
            <a:pPr marL="0" indent="0">
              <a:buNone/>
            </a:pPr>
            <a:r>
              <a:rPr lang="en-GB" dirty="0"/>
              <a:t>(Backup size = 1.2 GB, DB size = 12 GB. Requires SQL 2016.)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8B2A39-EF99-4CFE-83BD-D7DA7B3C2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4274053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A1D8E-FBFC-42F4-95A5-FF03EAF69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AB16E7-1E9C-41CD-AD91-A271D535B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Why Batching?</a:t>
            </a:r>
          </a:p>
          <a:p>
            <a:pPr lvl="1"/>
            <a:r>
              <a:rPr lang="en-GB" sz="3000" dirty="0"/>
              <a:t>Don’t bite off more than you can chew.</a:t>
            </a:r>
          </a:p>
          <a:p>
            <a:pPr lvl="1"/>
            <a:r>
              <a:rPr lang="en-GB" sz="3000" dirty="0"/>
              <a:t>Be nice to others.</a:t>
            </a:r>
          </a:p>
          <a:p>
            <a:endParaRPr lang="en-GB" dirty="0"/>
          </a:p>
          <a:p>
            <a:r>
              <a:rPr lang="en-GB" dirty="0"/>
              <a:t>Batching techniques.</a:t>
            </a:r>
          </a:p>
          <a:p>
            <a:endParaRPr lang="en-GB" dirty="0"/>
          </a:p>
          <a:p>
            <a:r>
              <a:rPr lang="en-GB" dirty="0"/>
              <a:t>Why Batching?</a:t>
            </a:r>
          </a:p>
          <a:p>
            <a:pPr lvl="1"/>
            <a:r>
              <a:rPr lang="en-GB" sz="3000" dirty="0"/>
              <a:t>When all-or-nothing is not what you want.</a:t>
            </a:r>
          </a:p>
          <a:p>
            <a:pPr lvl="1"/>
            <a:r>
              <a:rPr lang="en-GB" sz="3000" dirty="0"/>
              <a:t>Looping abreast – A different reason why to work in batches.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04D15D-3C10-4254-9622-D3B746F3E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3598795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DA1C8-693D-4AC6-B848-2D636C55D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188000"/>
          </a:xfrm>
        </p:spPr>
        <p:txBody>
          <a:bodyPr>
            <a:normAutofit fontScale="90000"/>
          </a:bodyPr>
          <a:lstStyle/>
          <a:p>
            <a:r>
              <a:rPr lang="en-GB" dirty="0"/>
              <a:t>Don’t Bite Off More </a:t>
            </a:r>
            <a:br>
              <a:rPr lang="en-GB" dirty="0"/>
            </a:br>
            <a:r>
              <a:rPr lang="en-GB" dirty="0"/>
              <a:t>than You Can Chew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FE0FD0-7609-4FE9-8414-4366763FD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908000"/>
            <a:ext cx="7886700" cy="4320000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Bahnschrift Light SemiCondensed" panose="020B0502040204020203" pitchFamily="34" charset="0"/>
              </a:rPr>
              <a:t>Examples of operations you may want to perform on an entire table or the better part of it:</a:t>
            </a:r>
          </a:p>
          <a:p>
            <a:r>
              <a:rPr lang="en-GB" dirty="0"/>
              <a:t>ALTER TABLE to change </a:t>
            </a:r>
            <a:r>
              <a:rPr lang="en-GB" b="1" dirty="0"/>
              <a:t>int</a:t>
            </a:r>
            <a:r>
              <a:rPr lang="en-GB" dirty="0"/>
              <a:t> to </a:t>
            </a:r>
            <a:r>
              <a:rPr lang="en-GB" b="1" dirty="0" err="1"/>
              <a:t>bigint</a:t>
            </a:r>
            <a:r>
              <a:rPr lang="en-GB" dirty="0"/>
              <a:t>.</a:t>
            </a:r>
          </a:p>
          <a:p>
            <a:r>
              <a:rPr lang="en-GB" dirty="0">
                <a:latin typeface="Bahnschrift Light SemiCondensed" panose="020B0502040204020203" pitchFamily="34" charset="0"/>
              </a:rPr>
              <a:t>Copying  the data to a new version of the schema.</a:t>
            </a:r>
          </a:p>
          <a:p>
            <a:r>
              <a:rPr lang="en-GB" dirty="0">
                <a:latin typeface="Bahnschrift Light SemiCondensed" panose="020B0502040204020203" pitchFamily="34" charset="0"/>
              </a:rPr>
              <a:t>Updating a new column for all rows.</a:t>
            </a:r>
          </a:p>
          <a:p>
            <a:r>
              <a:rPr lang="en-GB" dirty="0">
                <a:latin typeface="Bahnschrift Light SemiCondensed" panose="020B0502040204020203" pitchFamily="34" charset="0"/>
              </a:rPr>
              <a:t>Purging 50% of the rows.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Say now that the table is 300 GB in size…</a:t>
            </a:r>
            <a:endParaRPr lang="en-GB" dirty="0">
              <a:latin typeface="Bahnschrift Light SemiCondensed" panose="020B0502040204020203" pitchFamily="34" charset="0"/>
            </a:endParaRP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F4F0F2-A16C-4596-82CB-015304B5C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347415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8039C-A06A-4120-9435-974009DF8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Working with All Data at Once?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37EC57-B17A-4C84-9200-1B6162B37A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What can happen?</a:t>
            </a:r>
          </a:p>
          <a:p>
            <a:r>
              <a:rPr lang="en-GB" dirty="0"/>
              <a:t>Things may go just fine. :-)</a:t>
            </a:r>
          </a:p>
          <a:p>
            <a:r>
              <a:rPr lang="en-GB" dirty="0"/>
              <a:t>The log file may grow violently.</a:t>
            </a:r>
          </a:p>
          <a:p>
            <a:r>
              <a:rPr lang="en-GB" dirty="0" err="1"/>
              <a:t>Tempdb</a:t>
            </a:r>
            <a:r>
              <a:rPr lang="en-GB" dirty="0"/>
              <a:t> – both data and log file – may grow out of bounds to fit temp tables, spool operators etc.</a:t>
            </a:r>
          </a:p>
          <a:p>
            <a:r>
              <a:rPr lang="en-GB" dirty="0"/>
              <a:t>The buffer cache may get thrashed, because the data size exceeds the available RAM with a factor X.</a:t>
            </a:r>
          </a:p>
          <a:p>
            <a:r>
              <a:rPr lang="en-GB" dirty="0"/>
              <a:t>If you have to cancel the operation, the rollback can take a long time.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2F3A62-88A5-433C-BB18-85D3AECEE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73242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4F343-F523-4459-844B-D813ACDE7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Split up the Work in Batches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54498F-D129-48C9-986C-7CEDB8697E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00000"/>
              </a:lnSpc>
            </a:pPr>
            <a:r>
              <a:rPr lang="en-GB" sz="4300" dirty="0"/>
              <a:t>Divide the work into batches operating on subsets of the data.</a:t>
            </a:r>
          </a:p>
          <a:p>
            <a:pPr>
              <a:lnSpc>
                <a:spcPct val="100000"/>
              </a:lnSpc>
            </a:pPr>
            <a:r>
              <a:rPr lang="en-GB" sz="4300" dirty="0"/>
              <a:t>The batch size should be small enough to avoid log-file and </a:t>
            </a:r>
            <a:r>
              <a:rPr lang="en-GB" sz="4300" dirty="0" err="1"/>
              <a:t>tempdb</a:t>
            </a:r>
            <a:r>
              <a:rPr lang="en-GB" sz="4300" dirty="0"/>
              <a:t> explosions.</a:t>
            </a:r>
          </a:p>
          <a:p>
            <a:pPr>
              <a:lnSpc>
                <a:spcPct val="100000"/>
              </a:lnSpc>
            </a:pPr>
            <a:r>
              <a:rPr lang="en-GB" sz="4300" dirty="0"/>
              <a:t>Don’t make it too small: batching adds overhead, and bigger batches are more efficient.</a:t>
            </a:r>
          </a:p>
          <a:p>
            <a:pPr>
              <a:lnSpc>
                <a:spcPct val="100000"/>
              </a:lnSpc>
            </a:pPr>
            <a:r>
              <a:rPr lang="en-GB" sz="4300" dirty="0"/>
              <a:t>What is the right size? It depends!</a:t>
            </a:r>
          </a:p>
          <a:p>
            <a:pPr lvl="1">
              <a:lnSpc>
                <a:spcPct val="100000"/>
              </a:lnSpc>
            </a:pPr>
            <a:r>
              <a:rPr lang="en-GB" sz="3600" dirty="0"/>
              <a:t>Current size of log file and </a:t>
            </a:r>
            <a:r>
              <a:rPr lang="en-GB" sz="3600" dirty="0" err="1"/>
              <a:t>tempdb</a:t>
            </a:r>
            <a:r>
              <a:rPr lang="en-GB" sz="3600" dirty="0"/>
              <a:t>.</a:t>
            </a:r>
          </a:p>
          <a:p>
            <a:pPr lvl="1">
              <a:lnSpc>
                <a:spcPct val="100000"/>
              </a:lnSpc>
            </a:pPr>
            <a:r>
              <a:rPr lang="en-GB" sz="3600" dirty="0"/>
              <a:t>Row size – what matters is the number of bytes, not the number of rows. 1 M rows with a LOB of 1 MB in </a:t>
            </a:r>
            <a:r>
              <a:rPr lang="en-GB" sz="3600" dirty="0" err="1"/>
              <a:t>avg</a:t>
            </a:r>
            <a:r>
              <a:rPr lang="en-GB" sz="3600" dirty="0"/>
              <a:t> =&gt; 1 TB!</a:t>
            </a:r>
          </a:p>
          <a:p>
            <a:pPr>
              <a:lnSpc>
                <a:spcPct val="100000"/>
              </a:lnSpc>
            </a:pPr>
            <a:r>
              <a:rPr lang="en-GB" sz="4300" dirty="0"/>
              <a:t>Make sure that T-log backups are running!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00C163-C661-4D2B-9DD7-E9271590B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146354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9D6BA-A385-4E83-BB16-8B605ED69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Be Nice to Others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272EA0-E2DD-4630-831B-A4F2759E6C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Your operation as such could be carried out in a single step.</a:t>
            </a:r>
          </a:p>
          <a:p>
            <a:r>
              <a:rPr lang="en-GB" dirty="0"/>
              <a:t>But in a live system you may impact other users.</a:t>
            </a:r>
          </a:p>
          <a:p>
            <a:pPr lvl="1"/>
            <a:r>
              <a:rPr lang="en-GB" dirty="0"/>
              <a:t>By taking up  too much resources (CPU, memory etc).</a:t>
            </a:r>
          </a:p>
          <a:p>
            <a:pPr lvl="1"/>
            <a:r>
              <a:rPr lang="en-GB" dirty="0"/>
              <a:t>By causing blocking and/or deadlocks.</a:t>
            </a:r>
          </a:p>
          <a:p>
            <a:r>
              <a:rPr lang="en-GB" dirty="0"/>
              <a:t>Split up the operation in batches, with a fairly </a:t>
            </a:r>
            <a:r>
              <a:rPr lang="en-GB" i="1" dirty="0"/>
              <a:t>small</a:t>
            </a:r>
            <a:r>
              <a:rPr lang="en-GB" dirty="0"/>
              <a:t> batch size.</a:t>
            </a:r>
          </a:p>
          <a:p>
            <a:r>
              <a:rPr lang="en-GB" dirty="0"/>
              <a:t>Your operation will be less efficient – but the overall system health will be better.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EC53F-8F77-47D6-8A0A-0AAC60ABF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72497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5ED8EE-9E1B-47A4-AC96-2E6E8B2FD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Avoiding Table and Page Locks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0AA09A-0317-4D78-ADE6-8EE8D9BDDB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In a live system, you want to avoid table and page locks =&gt; Keep batch size below 5 000 rows to avoid lock escalation.</a:t>
            </a:r>
          </a:p>
          <a:p>
            <a:r>
              <a:rPr lang="en-GB" dirty="0"/>
              <a:t>Run a test operation with different batch sizes in a transaction and inspect locks in </a:t>
            </a:r>
            <a:r>
              <a:rPr lang="en-GB" dirty="0" err="1"/>
              <a:t>sys.dm_tran_locks</a:t>
            </a:r>
            <a:r>
              <a:rPr lang="en-GB" dirty="0"/>
              <a:t>.</a:t>
            </a:r>
          </a:p>
          <a:p>
            <a:endParaRPr lang="en-GB" sz="1875" dirty="0"/>
          </a:p>
          <a:p>
            <a:endParaRPr lang="en-GB" dirty="0"/>
          </a:p>
          <a:p>
            <a:r>
              <a:rPr lang="en-GB" dirty="0"/>
              <a:t>X locks on KEY and RID resources </a:t>
            </a:r>
            <a:r>
              <a:rPr lang="en-GB" i="1" dirty="0"/>
              <a:t>only</a:t>
            </a:r>
            <a:r>
              <a:rPr lang="en-GB" dirty="0"/>
              <a:t>.</a:t>
            </a:r>
          </a:p>
          <a:p>
            <a:r>
              <a:rPr lang="en-GB" dirty="0"/>
              <a:t>X locks on OBJECT or PAG =&gt; batch size is too big.</a:t>
            </a:r>
          </a:p>
          <a:p>
            <a:r>
              <a:rPr lang="en-GB" dirty="0"/>
              <a:t>IX (intent locks) on OBJECT and PAG are OK. They are only saying “I’m in here somewhere”.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4173B2-2988-4840-80CC-465D856C7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2E422A-BC50-44D9-A972-FC0D07F587A1}"/>
              </a:ext>
            </a:extLst>
          </p:cNvPr>
          <p:cNvSpPr txBox="1"/>
          <p:nvPr/>
        </p:nvSpPr>
        <p:spPr>
          <a:xfrm>
            <a:off x="886697" y="3532441"/>
            <a:ext cx="942103" cy="230832"/>
          </a:xfrm>
          <a:prstGeom prst="rect">
            <a:avLst/>
          </a:prstGeom>
          <a:solidFill>
            <a:schemeClr val="bg1">
              <a:lumMod val="85000"/>
              <a:alpha val="46000"/>
            </a:schemeClr>
          </a:solidFill>
          <a:ln w="19050">
            <a:solidFill>
              <a:schemeClr val="accent1">
                <a:lumMod val="40000"/>
                <a:lumOff val="60000"/>
                <a:alpha val="54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900" dirty="0">
                <a:solidFill>
                  <a:schemeClr val="bg1"/>
                </a:solidFill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</a:t>
            </a:r>
            <a:r>
              <a:rPr lang="en-GB" sz="900" dirty="0"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1_locktest.sql</a:t>
            </a:r>
            <a:endParaRPr lang="en-GB" sz="900" dirty="0"/>
          </a:p>
        </p:txBody>
      </p:sp>
    </p:spTree>
    <p:extLst>
      <p:ext uri="{BB962C8B-B14F-4D97-AF65-F5344CB8AC3E}">
        <p14:creationId xmlns:p14="http://schemas.microsoft.com/office/powerpoint/2010/main" val="23987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F322C057-807A-4F52-9EA2-9B4FC8A62035}" vid="{78005A5C-73EA-4CAE-B24C-62DCBD6EB19D}"/>
    </a:ext>
  </a:extLst>
</a:theme>
</file>

<file path=ppt/theme/theme2.xml><?xml version="1.0" encoding="utf-8"?>
<a:theme xmlns:a="http://schemas.openxmlformats.org/drawingml/2006/main" name="Motyw2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QLDay2018_template_4_3_ratio_v2.pptx" id="{182AB531-1E8C-486D-85A0-4C9821BD18CF}" vid="{E6F33DF0-1CE2-4801-A640-0C58FE77054B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49606</TotalTime>
  <Words>2635</Words>
  <Application>Microsoft Office PowerPoint</Application>
  <PresentationFormat>On-screen Show (4:3)</PresentationFormat>
  <Paragraphs>415</Paragraphs>
  <Slides>37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37</vt:i4>
      </vt:variant>
    </vt:vector>
  </HeadingPairs>
  <TitlesOfParts>
    <vt:vector size="47" baseType="lpstr">
      <vt:lpstr>Arial</vt:lpstr>
      <vt:lpstr>Bahnschrift Light Condensed</vt:lpstr>
      <vt:lpstr>Bahnschrift Light SemiCondensed</vt:lpstr>
      <vt:lpstr>Bahnschrift SemiBold</vt:lpstr>
      <vt:lpstr>Bahnschrift SemiBold SemiConden</vt:lpstr>
      <vt:lpstr>Bahnschrift SemiLight</vt:lpstr>
      <vt:lpstr>Calibri</vt:lpstr>
      <vt:lpstr>Consolas</vt:lpstr>
      <vt:lpstr>Theme1</vt:lpstr>
      <vt:lpstr>Motyw2</vt:lpstr>
      <vt:lpstr>Working in Batches </vt:lpstr>
      <vt:lpstr>PowerPoint Presentation</vt:lpstr>
      <vt:lpstr>PowerPoint Presentation</vt:lpstr>
      <vt:lpstr>Agenda</vt:lpstr>
      <vt:lpstr>Don’t Bite Off More  than You Can Chew</vt:lpstr>
      <vt:lpstr>Working with All Data at Once?</vt:lpstr>
      <vt:lpstr>Split up the Work in Batches</vt:lpstr>
      <vt:lpstr>Be Nice to Others</vt:lpstr>
      <vt:lpstr>Avoiding Table and Page Locks</vt:lpstr>
      <vt:lpstr>Batching Challenges</vt:lpstr>
      <vt:lpstr>A Good Batching Operation?</vt:lpstr>
      <vt:lpstr>Indexing  Is Critical</vt:lpstr>
      <vt:lpstr>BigTrans and NewTrans</vt:lpstr>
      <vt:lpstr>A Generic Batching Model</vt:lpstr>
      <vt:lpstr>PowerPoint Presentation</vt:lpstr>
      <vt:lpstr>A Generic Batching Model</vt:lpstr>
      <vt:lpstr>Some Performance Data </vt:lpstr>
      <vt:lpstr>Optimization Considerations</vt:lpstr>
      <vt:lpstr>Wrap Operation in Dynamic SQL</vt:lpstr>
      <vt:lpstr>Effects on Performance</vt:lpstr>
      <vt:lpstr>Multi-Column Keys</vt:lpstr>
      <vt:lpstr>Define Batches in a Temp Table</vt:lpstr>
      <vt:lpstr>PowerPoint Presentation</vt:lpstr>
      <vt:lpstr>Define Batches in a Temp Table</vt:lpstr>
      <vt:lpstr>Alternative: Small Temp Table</vt:lpstr>
      <vt:lpstr>PowerPoint Presentation</vt:lpstr>
      <vt:lpstr>Alternative: Small Temp Table</vt:lpstr>
      <vt:lpstr>What if Work Is Interrupted?</vt:lpstr>
      <vt:lpstr>The Risk for Bugs</vt:lpstr>
      <vt:lpstr>Testing for Performance</vt:lpstr>
      <vt:lpstr>Batching to Handle Errors</vt:lpstr>
      <vt:lpstr>Looping Abreast</vt:lpstr>
      <vt:lpstr>The Christmas-Presents Problem</vt:lpstr>
      <vt:lpstr>Looping-Abreast Techniques</vt:lpstr>
      <vt:lpstr>Summary</vt:lpstr>
      <vt:lpstr>PowerPoint Presentation</vt:lpstr>
      <vt:lpstr>End of the Batch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Working in Batches</dc:title>
  <dc:creator>Erland Somnmarskog</dc:creator>
  <cp:lastModifiedBy>sommar</cp:lastModifiedBy>
  <cp:revision>317</cp:revision>
  <dcterms:created xsi:type="dcterms:W3CDTF">2019-01-19T11:09:43Z</dcterms:created>
  <dcterms:modified xsi:type="dcterms:W3CDTF">2019-05-14T08:41:29Z</dcterms:modified>
</cp:coreProperties>
</file>